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  <p:sldMasterId id="2147483652" r:id="rId6"/>
    <p:sldMasterId id="2147483655" r:id="rId7"/>
  </p:sldMasterIdLst>
  <p:notesMasterIdLst>
    <p:notesMasterId r:id="rId44"/>
  </p:notesMasterIdLst>
  <p:handoutMasterIdLst>
    <p:handoutMasterId r:id="rId45"/>
  </p:handoutMasterIdLst>
  <p:sldIdLst>
    <p:sldId id="258" r:id="rId8"/>
    <p:sldId id="295" r:id="rId9"/>
    <p:sldId id="297" r:id="rId10"/>
    <p:sldId id="323" r:id="rId11"/>
    <p:sldId id="322" r:id="rId12"/>
    <p:sldId id="325" r:id="rId13"/>
    <p:sldId id="324" r:id="rId14"/>
    <p:sldId id="309" r:id="rId15"/>
    <p:sldId id="303" r:id="rId16"/>
    <p:sldId id="304" r:id="rId17"/>
    <p:sldId id="321" r:id="rId18"/>
    <p:sldId id="326" r:id="rId19"/>
    <p:sldId id="278" r:id="rId20"/>
    <p:sldId id="264" r:id="rId21"/>
    <p:sldId id="300" r:id="rId22"/>
    <p:sldId id="316" r:id="rId23"/>
    <p:sldId id="327" r:id="rId24"/>
    <p:sldId id="279" r:id="rId25"/>
    <p:sldId id="311" r:id="rId26"/>
    <p:sldId id="307" r:id="rId27"/>
    <p:sldId id="313" r:id="rId28"/>
    <p:sldId id="328" r:id="rId29"/>
    <p:sldId id="302" r:id="rId30"/>
    <p:sldId id="312" r:id="rId31"/>
    <p:sldId id="329" r:id="rId32"/>
    <p:sldId id="331" r:id="rId33"/>
    <p:sldId id="332" r:id="rId34"/>
    <p:sldId id="318" r:id="rId35"/>
    <p:sldId id="320" r:id="rId36"/>
    <p:sldId id="291" r:id="rId37"/>
    <p:sldId id="330" r:id="rId38"/>
    <p:sldId id="294" r:id="rId39"/>
    <p:sldId id="314" r:id="rId40"/>
    <p:sldId id="280" r:id="rId41"/>
    <p:sldId id="333" r:id="rId42"/>
    <p:sldId id="334" r:id="rId43"/>
  </p:sldIdLst>
  <p:sldSz cx="9144000" cy="6858000" type="screen4x3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DE" initials="O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0920"/>
    <a:srgbClr val="C0DB37"/>
    <a:srgbClr val="FFFFFF"/>
    <a:srgbClr val="000000"/>
    <a:srgbClr val="2E8682"/>
    <a:srgbClr val="379F9A"/>
    <a:srgbClr val="83A2CA"/>
    <a:srgbClr val="31859C"/>
    <a:srgbClr val="0402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771" autoAdjust="0"/>
  </p:normalViewPr>
  <p:slideViewPr>
    <p:cSldViewPr snapToGrid="0" snapToObjects="1">
      <p:cViewPr>
        <p:scale>
          <a:sx n="80" d="100"/>
          <a:sy n="80" d="100"/>
        </p:scale>
        <p:origin x="-2430" y="-3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 snapToGrid="0" snapToObjects="1">
      <p:cViewPr>
        <p:scale>
          <a:sx n="70" d="100"/>
          <a:sy n="70" d="100"/>
        </p:scale>
        <p:origin x="-2184" y="-480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viewProps" Target="viewProps.xml"/><Relationship Id="rId8" Type="http://schemas.openxmlformats.org/officeDocument/2006/relationships/slide" Target="slides/slid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shland.edu/admissions/apply-now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shland.edu/admissions/apply-now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091CAC-8350-4355-B744-90AB9A6759F0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8763792-7C7D-46BE-99BC-782D2F4554FD}">
      <dgm:prSet phldrT="[Text]"/>
      <dgm:spPr>
        <a:solidFill>
          <a:srgbClr val="FFCC00"/>
        </a:solidFill>
        <a:ln>
          <a:solidFill>
            <a:srgbClr val="7030A0"/>
          </a:solidFill>
        </a:ln>
      </dgm:spPr>
      <dgm:t>
        <a:bodyPr/>
        <a:lstStyle/>
        <a:p>
          <a:r>
            <a:rPr lang="en-US" dirty="0" smtClean="0">
              <a:solidFill>
                <a:srgbClr val="7030A0"/>
              </a:solidFill>
            </a:rPr>
            <a:t>Notify</a:t>
          </a:r>
          <a:endParaRPr lang="en-US" dirty="0">
            <a:solidFill>
              <a:srgbClr val="7030A0"/>
            </a:solidFill>
          </a:endParaRPr>
        </a:p>
      </dgm:t>
    </dgm:pt>
    <dgm:pt modelId="{80968798-BC67-47E8-9C33-7F81B5668134}" type="parTrans" cxnId="{451F77DF-5C27-49E1-B8FD-5059DFB07F9C}">
      <dgm:prSet/>
      <dgm:spPr/>
      <dgm:t>
        <a:bodyPr/>
        <a:lstStyle/>
        <a:p>
          <a:endParaRPr lang="en-US"/>
        </a:p>
      </dgm:t>
    </dgm:pt>
    <dgm:pt modelId="{02F8EB38-5A29-4C2B-9D9D-717B30EE6FDA}" type="sibTrans" cxnId="{451F77DF-5C27-49E1-B8FD-5059DFB07F9C}">
      <dgm:prSet/>
      <dgm:spPr/>
      <dgm:t>
        <a:bodyPr/>
        <a:lstStyle/>
        <a:p>
          <a:endParaRPr lang="en-US"/>
        </a:p>
      </dgm:t>
    </dgm:pt>
    <dgm:pt modelId="{C1C78D56-9521-4E10-A471-77E4675EAB06}">
      <dgm:prSet phldrT="[Text]"/>
      <dgm:spPr>
        <a:ln>
          <a:solidFill>
            <a:srgbClr val="7030A0"/>
          </a:solidFill>
        </a:ln>
      </dgm:spPr>
      <dgm:t>
        <a:bodyPr/>
        <a:lstStyle/>
        <a:p>
          <a:r>
            <a:rPr lang="en-US" dirty="0" smtClean="0">
              <a:solidFill>
                <a:schemeClr val="accent4">
                  <a:lumMod val="75000"/>
                </a:schemeClr>
              </a:solidFill>
            </a:rPr>
            <a:t>Meet with your guidance counselor and submit the         “Intent to Participate” form by April 1st. </a:t>
          </a:r>
          <a:endParaRPr lang="en-US" dirty="0">
            <a:solidFill>
              <a:schemeClr val="accent4">
                <a:lumMod val="75000"/>
              </a:schemeClr>
            </a:solidFill>
          </a:endParaRPr>
        </a:p>
      </dgm:t>
    </dgm:pt>
    <dgm:pt modelId="{FE110621-03AD-43C6-B8C4-4681C8DC4BE3}" type="parTrans" cxnId="{01829559-0B6F-453C-85DA-8C8D85A11A45}">
      <dgm:prSet/>
      <dgm:spPr/>
      <dgm:t>
        <a:bodyPr/>
        <a:lstStyle/>
        <a:p>
          <a:endParaRPr lang="en-US"/>
        </a:p>
      </dgm:t>
    </dgm:pt>
    <dgm:pt modelId="{E1BD1BC2-B78E-4B8A-863A-D1B7C5649961}" type="sibTrans" cxnId="{01829559-0B6F-453C-85DA-8C8D85A11A45}">
      <dgm:prSet/>
      <dgm:spPr/>
      <dgm:t>
        <a:bodyPr/>
        <a:lstStyle/>
        <a:p>
          <a:endParaRPr lang="en-US"/>
        </a:p>
      </dgm:t>
    </dgm:pt>
    <dgm:pt modelId="{962B7764-3437-4B63-BF4A-8556583E61A0}">
      <dgm:prSet phldrT="[Text]"/>
      <dgm:spPr>
        <a:solidFill>
          <a:srgbClr val="FFCC00"/>
        </a:solidFill>
        <a:ln>
          <a:solidFill>
            <a:srgbClr val="7030A0"/>
          </a:solidFill>
        </a:ln>
      </dgm:spPr>
      <dgm:t>
        <a:bodyPr/>
        <a:lstStyle/>
        <a:p>
          <a:r>
            <a:rPr lang="en-US" dirty="0" smtClean="0">
              <a:solidFill>
                <a:srgbClr val="7030A0"/>
              </a:solidFill>
            </a:rPr>
            <a:t>Apply</a:t>
          </a:r>
          <a:endParaRPr lang="en-US" dirty="0">
            <a:solidFill>
              <a:srgbClr val="7030A0"/>
            </a:solidFill>
          </a:endParaRPr>
        </a:p>
      </dgm:t>
    </dgm:pt>
    <dgm:pt modelId="{04C8D5F7-0ACB-4206-9DF1-D7F8C4696CEE}" type="parTrans" cxnId="{E8948F28-5F36-4CAA-A6B6-42FFE53BAA59}">
      <dgm:prSet/>
      <dgm:spPr/>
      <dgm:t>
        <a:bodyPr/>
        <a:lstStyle/>
        <a:p>
          <a:endParaRPr lang="en-US"/>
        </a:p>
      </dgm:t>
    </dgm:pt>
    <dgm:pt modelId="{D14E8607-C0BA-4D7A-BF25-A847066C9996}" type="sibTrans" cxnId="{E8948F28-5F36-4CAA-A6B6-42FFE53BAA59}">
      <dgm:prSet/>
      <dgm:spPr/>
      <dgm:t>
        <a:bodyPr/>
        <a:lstStyle/>
        <a:p>
          <a:endParaRPr lang="en-US"/>
        </a:p>
      </dgm:t>
    </dgm:pt>
    <dgm:pt modelId="{908F16A3-E6C6-4939-B444-4EAB435E439A}">
      <dgm:prSet phldrT="[Text]"/>
      <dgm:spPr>
        <a:ln>
          <a:solidFill>
            <a:srgbClr val="7030A0"/>
          </a:solidFill>
        </a:ln>
      </dgm:spPr>
      <dgm:t>
        <a:bodyPr/>
        <a:lstStyle/>
        <a:p>
          <a:r>
            <a:rPr lang="en-US" dirty="0" smtClean="0">
              <a:solidFill>
                <a:schemeClr val="accent4">
                  <a:lumMod val="75000"/>
                </a:schemeClr>
              </a:solidFill>
            </a:rPr>
            <a:t>Apply online (deadline for fall is July 31</a:t>
          </a:r>
          <a:r>
            <a:rPr lang="en-US" baseline="30000" dirty="0" smtClean="0">
              <a:solidFill>
                <a:schemeClr val="accent4">
                  <a:lumMod val="75000"/>
                </a:schemeClr>
              </a:solidFill>
            </a:rPr>
            <a:t>st</a:t>
          </a:r>
          <a:r>
            <a:rPr lang="en-US" dirty="0" smtClean="0">
              <a:solidFill>
                <a:schemeClr val="accent4">
                  <a:lumMod val="75000"/>
                </a:schemeClr>
              </a:solidFill>
            </a:rPr>
            <a:t>). Application is free. </a:t>
          </a:r>
          <a:r>
            <a:rPr lang="en-US" dirty="0" smtClean="0">
              <a:hlinkClick xmlns:r="http://schemas.openxmlformats.org/officeDocument/2006/relationships" r:id="rId1"/>
            </a:rPr>
            <a:t>https://www.ashland.edu/admissions/apply-now</a:t>
          </a:r>
          <a:endParaRPr lang="en-US" dirty="0"/>
        </a:p>
      </dgm:t>
    </dgm:pt>
    <dgm:pt modelId="{B7274248-A4FD-4574-8C00-C420A4AF883A}" type="parTrans" cxnId="{AD9060E1-4E2A-4325-8921-DE6E2072C107}">
      <dgm:prSet/>
      <dgm:spPr/>
      <dgm:t>
        <a:bodyPr/>
        <a:lstStyle/>
        <a:p>
          <a:endParaRPr lang="en-US"/>
        </a:p>
      </dgm:t>
    </dgm:pt>
    <dgm:pt modelId="{AEA5C131-B0A0-4E5A-99EA-9B027CFD390F}" type="sibTrans" cxnId="{AD9060E1-4E2A-4325-8921-DE6E2072C107}">
      <dgm:prSet/>
      <dgm:spPr/>
      <dgm:t>
        <a:bodyPr/>
        <a:lstStyle/>
        <a:p>
          <a:endParaRPr lang="en-US"/>
        </a:p>
      </dgm:t>
    </dgm:pt>
    <dgm:pt modelId="{03E2D74C-A953-4271-BFD0-64983BA79C14}">
      <dgm:prSet phldrT="[Text]"/>
      <dgm:spPr>
        <a:solidFill>
          <a:srgbClr val="FFCC00"/>
        </a:solidFill>
        <a:ln>
          <a:solidFill>
            <a:srgbClr val="7030A0"/>
          </a:solidFill>
        </a:ln>
      </dgm:spPr>
      <dgm:t>
        <a:bodyPr/>
        <a:lstStyle/>
        <a:p>
          <a:r>
            <a:rPr lang="en-US" dirty="0" smtClean="0">
              <a:solidFill>
                <a:srgbClr val="7030A0"/>
              </a:solidFill>
            </a:rPr>
            <a:t>Schedule</a:t>
          </a:r>
          <a:endParaRPr lang="en-US" dirty="0">
            <a:solidFill>
              <a:srgbClr val="7030A0"/>
            </a:solidFill>
          </a:endParaRPr>
        </a:p>
      </dgm:t>
    </dgm:pt>
    <dgm:pt modelId="{5395096C-4704-4695-A274-A5FAD0FA7E91}" type="parTrans" cxnId="{0AA0B203-C490-445D-82D6-0BC99151A5C6}">
      <dgm:prSet/>
      <dgm:spPr/>
      <dgm:t>
        <a:bodyPr/>
        <a:lstStyle/>
        <a:p>
          <a:endParaRPr lang="en-US"/>
        </a:p>
      </dgm:t>
    </dgm:pt>
    <dgm:pt modelId="{87A16DA4-C52D-4FE4-9432-8EDD246EE6F8}" type="sibTrans" cxnId="{0AA0B203-C490-445D-82D6-0BC99151A5C6}">
      <dgm:prSet/>
      <dgm:spPr/>
      <dgm:t>
        <a:bodyPr/>
        <a:lstStyle/>
        <a:p>
          <a:endParaRPr lang="en-US"/>
        </a:p>
      </dgm:t>
    </dgm:pt>
    <dgm:pt modelId="{5861F859-3806-4DAB-88BD-86080CCE8681}">
      <dgm:prSet phldrT="[Text]"/>
      <dgm:spPr>
        <a:ln>
          <a:solidFill>
            <a:srgbClr val="7030A0"/>
          </a:solidFill>
        </a:ln>
      </dgm:spPr>
      <dgm:t>
        <a:bodyPr/>
        <a:lstStyle/>
        <a:p>
          <a:r>
            <a:rPr lang="en-US" dirty="0" smtClean="0">
              <a:solidFill>
                <a:schemeClr val="accent4">
                  <a:lumMod val="75000"/>
                </a:schemeClr>
              </a:solidFill>
            </a:rPr>
            <a:t>After acceptance, make an appointment to register for classes. Be sure to R.S.V.P. for the orientation session (fall only).</a:t>
          </a:r>
          <a:endParaRPr lang="en-US" dirty="0">
            <a:solidFill>
              <a:schemeClr val="accent4">
                <a:lumMod val="75000"/>
              </a:schemeClr>
            </a:solidFill>
          </a:endParaRPr>
        </a:p>
      </dgm:t>
    </dgm:pt>
    <dgm:pt modelId="{07A91F66-13A0-4167-B001-9E75E3AA241E}" type="parTrans" cxnId="{245754DF-80D2-4A1F-8AAF-89909CBE0635}">
      <dgm:prSet/>
      <dgm:spPr/>
      <dgm:t>
        <a:bodyPr/>
        <a:lstStyle/>
        <a:p>
          <a:endParaRPr lang="en-US"/>
        </a:p>
      </dgm:t>
    </dgm:pt>
    <dgm:pt modelId="{577357C4-8B74-4D6A-ACA7-978F168B079F}" type="sibTrans" cxnId="{245754DF-80D2-4A1F-8AAF-89909CBE0635}">
      <dgm:prSet/>
      <dgm:spPr/>
      <dgm:t>
        <a:bodyPr/>
        <a:lstStyle/>
        <a:p>
          <a:endParaRPr lang="en-US"/>
        </a:p>
      </dgm:t>
    </dgm:pt>
    <dgm:pt modelId="{645B7579-99DB-47C5-8F5E-0CAEE10E6932}" type="pres">
      <dgm:prSet presAssocID="{1A091CAC-8350-4355-B744-90AB9A6759F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10F3638-2C93-446B-8393-C3675AD9F03E}" type="pres">
      <dgm:prSet presAssocID="{58763792-7C7D-46BE-99BC-782D2F4554FD}" presName="composite" presStyleCnt="0"/>
      <dgm:spPr/>
    </dgm:pt>
    <dgm:pt modelId="{013BDD0C-878F-4502-9646-7D1E4DDF67CB}" type="pres">
      <dgm:prSet presAssocID="{58763792-7C7D-46BE-99BC-782D2F4554FD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CD071F-82AC-4A3B-9B8C-E14F2BAD138B}" type="pres">
      <dgm:prSet presAssocID="{58763792-7C7D-46BE-99BC-782D2F4554FD}" presName="descendantText" presStyleLbl="alignAcc1" presStyleIdx="0" presStyleCnt="3" custLinFactNeighborX="1845" custLinFactNeighborY="-41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8F9219-A6CC-426F-8A6C-F24EE1463A62}" type="pres">
      <dgm:prSet presAssocID="{02F8EB38-5A29-4C2B-9D9D-717B30EE6FDA}" presName="sp" presStyleCnt="0"/>
      <dgm:spPr/>
    </dgm:pt>
    <dgm:pt modelId="{D588D60B-E434-445D-A40D-2642F9EF67BE}" type="pres">
      <dgm:prSet presAssocID="{962B7764-3437-4B63-BF4A-8556583E61A0}" presName="composite" presStyleCnt="0"/>
      <dgm:spPr/>
    </dgm:pt>
    <dgm:pt modelId="{FA3770E8-8868-4EBB-BB54-C3846ABDFAB9}" type="pres">
      <dgm:prSet presAssocID="{962B7764-3437-4B63-BF4A-8556583E61A0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ECDA21-89E8-4032-976B-6A572A5A7C61}" type="pres">
      <dgm:prSet presAssocID="{962B7764-3437-4B63-BF4A-8556583E61A0}" presName="descendantText" presStyleLbl="alignAcc1" presStyleIdx="1" presStyleCnt="3" custLinFactNeighborX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916C48-FEDA-4C63-98F6-D098483B480B}" type="pres">
      <dgm:prSet presAssocID="{D14E8607-C0BA-4D7A-BF25-A847066C9996}" presName="sp" presStyleCnt="0"/>
      <dgm:spPr/>
    </dgm:pt>
    <dgm:pt modelId="{D0E4E648-6A4B-4AA7-A2F9-B2AC7706861C}" type="pres">
      <dgm:prSet presAssocID="{03E2D74C-A953-4271-BFD0-64983BA79C14}" presName="composite" presStyleCnt="0"/>
      <dgm:spPr/>
    </dgm:pt>
    <dgm:pt modelId="{9EFFD6F2-99E4-4CE6-B4F4-5B446CC7BEC2}" type="pres">
      <dgm:prSet presAssocID="{03E2D74C-A953-4271-BFD0-64983BA79C14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49A3E3-B5ED-4473-BC43-BA463F6BFD5D}" type="pres">
      <dgm:prSet presAssocID="{03E2D74C-A953-4271-BFD0-64983BA79C14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2DF9292-5C5F-496A-AFCD-69DDB71EA4A5}" type="presOf" srcId="{962B7764-3437-4B63-BF4A-8556583E61A0}" destId="{FA3770E8-8868-4EBB-BB54-C3846ABDFAB9}" srcOrd="0" destOrd="0" presId="urn:microsoft.com/office/officeart/2005/8/layout/chevron2"/>
    <dgm:cxn modelId="{01829559-0B6F-453C-85DA-8C8D85A11A45}" srcId="{58763792-7C7D-46BE-99BC-782D2F4554FD}" destId="{C1C78D56-9521-4E10-A471-77E4675EAB06}" srcOrd="0" destOrd="0" parTransId="{FE110621-03AD-43C6-B8C4-4681C8DC4BE3}" sibTransId="{E1BD1BC2-B78E-4B8A-863A-D1B7C5649961}"/>
    <dgm:cxn modelId="{391CF039-6C72-44B8-9152-07350389D2E2}" type="presOf" srcId="{1A091CAC-8350-4355-B744-90AB9A6759F0}" destId="{645B7579-99DB-47C5-8F5E-0CAEE10E6932}" srcOrd="0" destOrd="0" presId="urn:microsoft.com/office/officeart/2005/8/layout/chevron2"/>
    <dgm:cxn modelId="{6360D6C8-EF9F-40D5-9AD1-D16FA1A51B67}" type="presOf" srcId="{03E2D74C-A953-4271-BFD0-64983BA79C14}" destId="{9EFFD6F2-99E4-4CE6-B4F4-5B446CC7BEC2}" srcOrd="0" destOrd="0" presId="urn:microsoft.com/office/officeart/2005/8/layout/chevron2"/>
    <dgm:cxn modelId="{BDBF3152-7B70-4477-B44E-B5EB9BA86073}" type="presOf" srcId="{C1C78D56-9521-4E10-A471-77E4675EAB06}" destId="{8CCD071F-82AC-4A3B-9B8C-E14F2BAD138B}" srcOrd="0" destOrd="0" presId="urn:microsoft.com/office/officeart/2005/8/layout/chevron2"/>
    <dgm:cxn modelId="{FF960DC3-8B20-4BD7-96C0-04FFEF5F1F60}" type="presOf" srcId="{5861F859-3806-4DAB-88BD-86080CCE8681}" destId="{8549A3E3-B5ED-4473-BC43-BA463F6BFD5D}" srcOrd="0" destOrd="0" presId="urn:microsoft.com/office/officeart/2005/8/layout/chevron2"/>
    <dgm:cxn modelId="{08FC673E-8E95-402E-974C-0FB12FA7FA6C}" type="presOf" srcId="{908F16A3-E6C6-4939-B444-4EAB435E439A}" destId="{CEECDA21-89E8-4032-976B-6A572A5A7C61}" srcOrd="0" destOrd="0" presId="urn:microsoft.com/office/officeart/2005/8/layout/chevron2"/>
    <dgm:cxn modelId="{245754DF-80D2-4A1F-8AAF-89909CBE0635}" srcId="{03E2D74C-A953-4271-BFD0-64983BA79C14}" destId="{5861F859-3806-4DAB-88BD-86080CCE8681}" srcOrd="0" destOrd="0" parTransId="{07A91F66-13A0-4167-B001-9E75E3AA241E}" sibTransId="{577357C4-8B74-4D6A-ACA7-978F168B079F}"/>
    <dgm:cxn modelId="{451F77DF-5C27-49E1-B8FD-5059DFB07F9C}" srcId="{1A091CAC-8350-4355-B744-90AB9A6759F0}" destId="{58763792-7C7D-46BE-99BC-782D2F4554FD}" srcOrd="0" destOrd="0" parTransId="{80968798-BC67-47E8-9C33-7F81B5668134}" sibTransId="{02F8EB38-5A29-4C2B-9D9D-717B30EE6FDA}"/>
    <dgm:cxn modelId="{0AA0B203-C490-445D-82D6-0BC99151A5C6}" srcId="{1A091CAC-8350-4355-B744-90AB9A6759F0}" destId="{03E2D74C-A953-4271-BFD0-64983BA79C14}" srcOrd="2" destOrd="0" parTransId="{5395096C-4704-4695-A274-A5FAD0FA7E91}" sibTransId="{87A16DA4-C52D-4FE4-9432-8EDD246EE6F8}"/>
    <dgm:cxn modelId="{F4DD20B3-6094-4BC4-9D63-37C82E45A0C2}" type="presOf" srcId="{58763792-7C7D-46BE-99BC-782D2F4554FD}" destId="{013BDD0C-878F-4502-9646-7D1E4DDF67CB}" srcOrd="0" destOrd="0" presId="urn:microsoft.com/office/officeart/2005/8/layout/chevron2"/>
    <dgm:cxn modelId="{E8948F28-5F36-4CAA-A6B6-42FFE53BAA59}" srcId="{1A091CAC-8350-4355-B744-90AB9A6759F0}" destId="{962B7764-3437-4B63-BF4A-8556583E61A0}" srcOrd="1" destOrd="0" parTransId="{04C8D5F7-0ACB-4206-9DF1-D7F8C4696CEE}" sibTransId="{D14E8607-C0BA-4D7A-BF25-A847066C9996}"/>
    <dgm:cxn modelId="{AD9060E1-4E2A-4325-8921-DE6E2072C107}" srcId="{962B7764-3437-4B63-BF4A-8556583E61A0}" destId="{908F16A3-E6C6-4939-B444-4EAB435E439A}" srcOrd="0" destOrd="0" parTransId="{B7274248-A4FD-4574-8C00-C420A4AF883A}" sibTransId="{AEA5C131-B0A0-4E5A-99EA-9B027CFD390F}"/>
    <dgm:cxn modelId="{5739446A-46A4-461C-8155-8E2C72E515A5}" type="presParOf" srcId="{645B7579-99DB-47C5-8F5E-0CAEE10E6932}" destId="{310F3638-2C93-446B-8393-C3675AD9F03E}" srcOrd="0" destOrd="0" presId="urn:microsoft.com/office/officeart/2005/8/layout/chevron2"/>
    <dgm:cxn modelId="{CE282F31-D275-4D25-B68C-8DC3C4BF6E50}" type="presParOf" srcId="{310F3638-2C93-446B-8393-C3675AD9F03E}" destId="{013BDD0C-878F-4502-9646-7D1E4DDF67CB}" srcOrd="0" destOrd="0" presId="urn:microsoft.com/office/officeart/2005/8/layout/chevron2"/>
    <dgm:cxn modelId="{451A8532-F0FE-4163-B3AC-EE65D47FCD46}" type="presParOf" srcId="{310F3638-2C93-446B-8393-C3675AD9F03E}" destId="{8CCD071F-82AC-4A3B-9B8C-E14F2BAD138B}" srcOrd="1" destOrd="0" presId="urn:microsoft.com/office/officeart/2005/8/layout/chevron2"/>
    <dgm:cxn modelId="{9F618FFA-CBAA-4288-8D84-9A6DCD128D26}" type="presParOf" srcId="{645B7579-99DB-47C5-8F5E-0CAEE10E6932}" destId="{488F9219-A6CC-426F-8A6C-F24EE1463A62}" srcOrd="1" destOrd="0" presId="urn:microsoft.com/office/officeart/2005/8/layout/chevron2"/>
    <dgm:cxn modelId="{442E1CF9-B862-4CDD-8771-80D728A9E62E}" type="presParOf" srcId="{645B7579-99DB-47C5-8F5E-0CAEE10E6932}" destId="{D588D60B-E434-445D-A40D-2642F9EF67BE}" srcOrd="2" destOrd="0" presId="urn:microsoft.com/office/officeart/2005/8/layout/chevron2"/>
    <dgm:cxn modelId="{BCC0CD2D-1A28-4891-BF1E-FA4BCF0BD000}" type="presParOf" srcId="{D588D60B-E434-445D-A40D-2642F9EF67BE}" destId="{FA3770E8-8868-4EBB-BB54-C3846ABDFAB9}" srcOrd="0" destOrd="0" presId="urn:microsoft.com/office/officeart/2005/8/layout/chevron2"/>
    <dgm:cxn modelId="{C34F017E-CA0A-4762-B323-73DDD3372C34}" type="presParOf" srcId="{D588D60B-E434-445D-A40D-2642F9EF67BE}" destId="{CEECDA21-89E8-4032-976B-6A572A5A7C61}" srcOrd="1" destOrd="0" presId="urn:microsoft.com/office/officeart/2005/8/layout/chevron2"/>
    <dgm:cxn modelId="{A46A1C73-B8A5-4EE1-9660-1DA4BC3FFA14}" type="presParOf" srcId="{645B7579-99DB-47C5-8F5E-0CAEE10E6932}" destId="{AF916C48-FEDA-4C63-98F6-D098483B480B}" srcOrd="3" destOrd="0" presId="urn:microsoft.com/office/officeart/2005/8/layout/chevron2"/>
    <dgm:cxn modelId="{74D5A569-C5F7-454E-A7B9-1CFE5EFD37B5}" type="presParOf" srcId="{645B7579-99DB-47C5-8F5E-0CAEE10E6932}" destId="{D0E4E648-6A4B-4AA7-A2F9-B2AC7706861C}" srcOrd="4" destOrd="0" presId="urn:microsoft.com/office/officeart/2005/8/layout/chevron2"/>
    <dgm:cxn modelId="{396723B2-1B19-414B-8ADD-A3B74364D3D5}" type="presParOf" srcId="{D0E4E648-6A4B-4AA7-A2F9-B2AC7706861C}" destId="{9EFFD6F2-99E4-4CE6-B4F4-5B446CC7BEC2}" srcOrd="0" destOrd="0" presId="urn:microsoft.com/office/officeart/2005/8/layout/chevron2"/>
    <dgm:cxn modelId="{5EB24A73-7AFC-4971-92BE-FCF20E704193}" type="presParOf" srcId="{D0E4E648-6A4B-4AA7-A2F9-B2AC7706861C}" destId="{8549A3E3-B5ED-4473-BC43-BA463F6BFD5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3BDD0C-878F-4502-9646-7D1E4DDF67CB}">
      <dsp:nvSpPr>
        <dsp:cNvPr id="0" name=""/>
        <dsp:cNvSpPr/>
      </dsp:nvSpPr>
      <dsp:spPr>
        <a:xfrm rot="5400000">
          <a:off x="-168867" y="170390"/>
          <a:ext cx="1125783" cy="788048"/>
        </a:xfrm>
        <a:prstGeom prst="chevron">
          <a:avLst/>
        </a:prstGeom>
        <a:solidFill>
          <a:srgbClr val="FFCC00"/>
        </a:solidFill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7030A0"/>
              </a:solidFill>
            </a:rPr>
            <a:t>Notify</a:t>
          </a:r>
          <a:endParaRPr lang="en-US" sz="1600" kern="1200" dirty="0">
            <a:solidFill>
              <a:srgbClr val="7030A0"/>
            </a:solidFill>
          </a:endParaRPr>
        </a:p>
      </dsp:txBody>
      <dsp:txXfrm rot="-5400000">
        <a:off x="1" y="395546"/>
        <a:ext cx="788048" cy="337735"/>
      </dsp:txXfrm>
    </dsp:sp>
    <dsp:sp modelId="{8CCD071F-82AC-4A3B-9B8C-E14F2BAD138B}">
      <dsp:nvSpPr>
        <dsp:cNvPr id="0" name=""/>
        <dsp:cNvSpPr/>
      </dsp:nvSpPr>
      <dsp:spPr>
        <a:xfrm rot="5400000">
          <a:off x="3519057" y="-2731008"/>
          <a:ext cx="731759" cy="61937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solidFill>
                <a:schemeClr val="accent4">
                  <a:lumMod val="75000"/>
                </a:schemeClr>
              </a:solidFill>
            </a:rPr>
            <a:t>Meet with your guidance counselor and submit the         “Intent to Participate” form by April 1st. </a:t>
          </a:r>
          <a:endParaRPr lang="en-US" sz="1800" kern="1200" dirty="0">
            <a:solidFill>
              <a:schemeClr val="accent4">
                <a:lumMod val="75000"/>
              </a:schemeClr>
            </a:solidFill>
          </a:endParaRPr>
        </a:p>
      </dsp:txBody>
      <dsp:txXfrm rot="-5400000">
        <a:off x="788049" y="35722"/>
        <a:ext cx="6158054" cy="660315"/>
      </dsp:txXfrm>
    </dsp:sp>
    <dsp:sp modelId="{FA3770E8-8868-4EBB-BB54-C3846ABDFAB9}">
      <dsp:nvSpPr>
        <dsp:cNvPr id="0" name=""/>
        <dsp:cNvSpPr/>
      </dsp:nvSpPr>
      <dsp:spPr>
        <a:xfrm rot="5400000">
          <a:off x="-168867" y="1093463"/>
          <a:ext cx="1125783" cy="788048"/>
        </a:xfrm>
        <a:prstGeom prst="chevron">
          <a:avLst/>
        </a:prstGeom>
        <a:solidFill>
          <a:srgbClr val="FFCC00"/>
        </a:solidFill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7030A0"/>
              </a:solidFill>
            </a:rPr>
            <a:t>Apply</a:t>
          </a:r>
          <a:endParaRPr lang="en-US" sz="1600" kern="1200" dirty="0">
            <a:solidFill>
              <a:srgbClr val="7030A0"/>
            </a:solidFill>
          </a:endParaRPr>
        </a:p>
      </dsp:txBody>
      <dsp:txXfrm rot="-5400000">
        <a:off x="1" y="1318619"/>
        <a:ext cx="788048" cy="337735"/>
      </dsp:txXfrm>
    </dsp:sp>
    <dsp:sp modelId="{CEECDA21-89E8-4032-976B-6A572A5A7C61}">
      <dsp:nvSpPr>
        <dsp:cNvPr id="0" name=""/>
        <dsp:cNvSpPr/>
      </dsp:nvSpPr>
      <dsp:spPr>
        <a:xfrm rot="5400000">
          <a:off x="3519057" y="-1806412"/>
          <a:ext cx="731759" cy="61937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solidFill>
                <a:schemeClr val="accent4">
                  <a:lumMod val="75000"/>
                </a:schemeClr>
              </a:solidFill>
            </a:rPr>
            <a:t>Apply online (deadline for fall is July 31</a:t>
          </a:r>
          <a:r>
            <a:rPr lang="en-US" sz="1800" kern="1200" baseline="30000" dirty="0" smtClean="0">
              <a:solidFill>
                <a:schemeClr val="accent4">
                  <a:lumMod val="75000"/>
                </a:schemeClr>
              </a:solidFill>
            </a:rPr>
            <a:t>st</a:t>
          </a:r>
          <a:r>
            <a:rPr lang="en-US" sz="1800" kern="1200" dirty="0" smtClean="0">
              <a:solidFill>
                <a:schemeClr val="accent4">
                  <a:lumMod val="75000"/>
                </a:schemeClr>
              </a:solidFill>
            </a:rPr>
            <a:t>). Application is free. </a:t>
          </a:r>
          <a:r>
            <a:rPr lang="en-US" sz="1800" kern="1200" dirty="0" smtClean="0">
              <a:hlinkClick xmlns:r="http://schemas.openxmlformats.org/officeDocument/2006/relationships" r:id="rId1"/>
            </a:rPr>
            <a:t>https://www.ashland.edu/admissions/apply-now</a:t>
          </a:r>
          <a:endParaRPr lang="en-US" sz="1800" kern="1200" dirty="0"/>
        </a:p>
      </dsp:txBody>
      <dsp:txXfrm rot="-5400000">
        <a:off x="788049" y="960318"/>
        <a:ext cx="6158054" cy="660315"/>
      </dsp:txXfrm>
    </dsp:sp>
    <dsp:sp modelId="{9EFFD6F2-99E4-4CE6-B4F4-5B446CC7BEC2}">
      <dsp:nvSpPr>
        <dsp:cNvPr id="0" name=""/>
        <dsp:cNvSpPr/>
      </dsp:nvSpPr>
      <dsp:spPr>
        <a:xfrm rot="5400000">
          <a:off x="-168867" y="2016536"/>
          <a:ext cx="1125783" cy="788048"/>
        </a:xfrm>
        <a:prstGeom prst="chevron">
          <a:avLst/>
        </a:prstGeom>
        <a:solidFill>
          <a:srgbClr val="FFCC00"/>
        </a:solidFill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7030A0"/>
              </a:solidFill>
            </a:rPr>
            <a:t>Schedule</a:t>
          </a:r>
          <a:endParaRPr lang="en-US" sz="1600" kern="1200" dirty="0">
            <a:solidFill>
              <a:srgbClr val="7030A0"/>
            </a:solidFill>
          </a:endParaRPr>
        </a:p>
      </dsp:txBody>
      <dsp:txXfrm rot="-5400000">
        <a:off x="1" y="2241692"/>
        <a:ext cx="788048" cy="337735"/>
      </dsp:txXfrm>
    </dsp:sp>
    <dsp:sp modelId="{8549A3E3-B5ED-4473-BC43-BA463F6BFD5D}">
      <dsp:nvSpPr>
        <dsp:cNvPr id="0" name=""/>
        <dsp:cNvSpPr/>
      </dsp:nvSpPr>
      <dsp:spPr>
        <a:xfrm rot="5400000">
          <a:off x="3519057" y="-883339"/>
          <a:ext cx="731759" cy="61937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solidFill>
                <a:schemeClr val="accent4">
                  <a:lumMod val="75000"/>
                </a:schemeClr>
              </a:solidFill>
            </a:rPr>
            <a:t>After acceptance, make an appointment to register for classes. Be sure to R.S.V.P. for the orientation session (fall only).</a:t>
          </a:r>
          <a:endParaRPr lang="en-US" sz="1800" kern="1200" dirty="0">
            <a:solidFill>
              <a:schemeClr val="accent4">
                <a:lumMod val="75000"/>
              </a:schemeClr>
            </a:solidFill>
          </a:endParaRPr>
        </a:p>
      </dsp:txBody>
      <dsp:txXfrm rot="-5400000">
        <a:off x="788049" y="1883391"/>
        <a:ext cx="6158054" cy="6603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17" tIns="45708" rIns="91417" bIns="45708" rtlCol="0"/>
          <a:lstStyle>
            <a:lvl1pPr algn="l">
              <a:defRPr sz="1200"/>
            </a:lvl1pPr>
          </a:lstStyle>
          <a:p>
            <a:r>
              <a:rPr lang="en-US" smtClean="0"/>
              <a:t>College Credit Plus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17" tIns="45708" rIns="91417" bIns="45708" rtlCol="0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17" tIns="45708" rIns="91417" bIns="4570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17" tIns="45708" rIns="91417" bIns="45708" rtlCol="0" anchor="b"/>
          <a:lstStyle>
            <a:lvl1pPr algn="r">
              <a:defRPr sz="1200"/>
            </a:lvl1pPr>
          </a:lstStyle>
          <a:p>
            <a:fld id="{406C6F00-F710-4EC9-A1AD-5E77543637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44801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64820"/>
          </a:xfrm>
          <a:prstGeom prst="rect">
            <a:avLst/>
          </a:prstGeom>
        </p:spPr>
        <p:txBody>
          <a:bodyPr vert="horz" lIns="91417" tIns="45708" rIns="91417" bIns="45708" rtlCol="0"/>
          <a:lstStyle>
            <a:lvl1pPr algn="l">
              <a:defRPr sz="1200"/>
            </a:lvl1pPr>
          </a:lstStyle>
          <a:p>
            <a:r>
              <a:rPr lang="en-US" smtClean="0"/>
              <a:t>College Credit Plus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64820"/>
          </a:xfrm>
          <a:prstGeom prst="rect">
            <a:avLst/>
          </a:prstGeom>
        </p:spPr>
        <p:txBody>
          <a:bodyPr vert="horz" lIns="91417" tIns="45708" rIns="91417" bIns="45708" rtlCol="0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6913"/>
            <a:ext cx="4646612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7" tIns="45708" rIns="91417" bIns="4570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1"/>
            <a:ext cx="5486400" cy="4183380"/>
          </a:xfrm>
          <a:prstGeom prst="rect">
            <a:avLst/>
          </a:prstGeom>
        </p:spPr>
        <p:txBody>
          <a:bodyPr vert="horz" lIns="91417" tIns="45708" rIns="91417" bIns="4570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2971800" cy="464820"/>
          </a:xfrm>
          <a:prstGeom prst="rect">
            <a:avLst/>
          </a:prstGeom>
        </p:spPr>
        <p:txBody>
          <a:bodyPr vert="horz" lIns="91417" tIns="45708" rIns="91417" bIns="4570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8"/>
            <a:ext cx="2971800" cy="464820"/>
          </a:xfrm>
          <a:prstGeom prst="rect">
            <a:avLst/>
          </a:prstGeom>
        </p:spPr>
        <p:txBody>
          <a:bodyPr vert="horz" lIns="91417" tIns="45708" rIns="91417" bIns="45708" rtlCol="0" anchor="b"/>
          <a:lstStyle>
            <a:lvl1pPr algn="r">
              <a:defRPr sz="1200"/>
            </a:lvl1pPr>
          </a:lstStyle>
          <a:p>
            <a:fld id="{A88EB8E9-7E05-4C60-A58D-798732DD5B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37235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1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smtClean="0"/>
              <a:t>College Credit Plus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9019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i="1">
                <a:solidFill>
                  <a:schemeClr val="bg1"/>
                </a:solidFill>
                <a:latin typeface="Lucida Sans" pitchFamily="34" charset="0"/>
              </a:defRPr>
            </a:lvl1pPr>
            <a:lvl2pPr marL="735765" indent="-282987" eaLnBrk="0" hangingPunct="0">
              <a:defRPr sz="2000" i="1">
                <a:solidFill>
                  <a:schemeClr val="bg1"/>
                </a:solidFill>
                <a:latin typeface="Lucida Sans" pitchFamily="34" charset="0"/>
              </a:defRPr>
            </a:lvl2pPr>
            <a:lvl3pPr marL="1131945" indent="-226389" eaLnBrk="0" hangingPunct="0">
              <a:defRPr sz="2000" i="1">
                <a:solidFill>
                  <a:schemeClr val="bg1"/>
                </a:solidFill>
                <a:latin typeface="Lucida Sans" pitchFamily="34" charset="0"/>
              </a:defRPr>
            </a:lvl3pPr>
            <a:lvl4pPr marL="1584724" indent="-226389" eaLnBrk="0" hangingPunct="0">
              <a:defRPr sz="2000" i="1">
                <a:solidFill>
                  <a:schemeClr val="bg1"/>
                </a:solidFill>
                <a:latin typeface="Lucida Sans" pitchFamily="34" charset="0"/>
              </a:defRPr>
            </a:lvl4pPr>
            <a:lvl5pPr marL="2037503" indent="-226389" eaLnBrk="0" hangingPunct="0">
              <a:defRPr sz="2000" i="1">
                <a:solidFill>
                  <a:schemeClr val="bg1"/>
                </a:solidFill>
                <a:latin typeface="Lucida Sans" pitchFamily="34" charset="0"/>
              </a:defRPr>
            </a:lvl5pPr>
            <a:lvl6pPr marL="2490282" indent="-226389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Lucida Sans" pitchFamily="34" charset="0"/>
              </a:defRPr>
            </a:lvl6pPr>
            <a:lvl7pPr marL="2943059" indent="-226389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Lucida Sans" pitchFamily="34" charset="0"/>
              </a:defRPr>
            </a:lvl7pPr>
            <a:lvl8pPr marL="3395838" indent="-226389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Lucida Sans" pitchFamily="34" charset="0"/>
              </a:defRPr>
            </a:lvl8pPr>
            <a:lvl9pPr marL="3848616" indent="-226389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Lucida Sans" pitchFamily="34" charset="0"/>
              </a:defRPr>
            </a:lvl9pPr>
          </a:lstStyle>
          <a:p>
            <a:pPr eaLnBrk="1" hangingPunct="1"/>
            <a:fld id="{D0C913F0-7A89-4745-9154-800C92E357B8}" type="slidenum">
              <a:rPr lang="en-US" altLang="en-US" sz="1200" i="0">
                <a:solidFill>
                  <a:schemeClr val="tx1"/>
                </a:solidFill>
                <a:latin typeface="Arial" charset="0"/>
              </a:rPr>
              <a:pPr eaLnBrk="1" hangingPunct="1"/>
              <a:t>11</a:t>
            </a:fld>
            <a:endParaRPr lang="en-US" altLang="en-US" sz="120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6426"/>
            <a:ext cx="5029200" cy="418306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/>
              <a:t>Courses offered</a:t>
            </a:r>
            <a:r>
              <a:rPr lang="en-US" altLang="en-US" baseline="0" dirty="0" smtClean="0"/>
              <a:t> at Amherst Steele</a:t>
            </a:r>
            <a:br>
              <a:rPr lang="en-US" altLang="en-US" baseline="0" dirty="0" smtClean="0"/>
            </a:br>
            <a:r>
              <a:rPr lang="en-US" altLang="en-US" baseline="0" dirty="0" smtClean="0"/>
              <a:t>	- ENGL 161, 162</a:t>
            </a:r>
          </a:p>
          <a:p>
            <a:pPr eaLnBrk="1" hangingPunct="1"/>
            <a:r>
              <a:rPr lang="en-US" altLang="en-US" baseline="0" dirty="0" smtClean="0"/>
              <a:t>	- HSTR 151, 152</a:t>
            </a:r>
          </a:p>
          <a:p>
            <a:pPr eaLnBrk="1" hangingPunct="1"/>
            <a:r>
              <a:rPr lang="en-US" altLang="en-US" baseline="0" dirty="0" smtClean="0"/>
              <a:t>	- MTHM 171</a:t>
            </a:r>
          </a:p>
          <a:p>
            <a:pPr eaLnBrk="1" hangingPunct="1"/>
            <a:r>
              <a:rPr lang="en-US" altLang="en-US" baseline="0" dirty="0" smtClean="0"/>
              <a:t>	- ENGL 255, 257</a:t>
            </a:r>
          </a:p>
          <a:p>
            <a:pPr eaLnBrk="1" hangingPunct="1"/>
            <a:r>
              <a:rPr lang="en-US" altLang="en-US" baseline="0" dirty="0" smtClean="0"/>
              <a:t>	- ALHN 110 </a:t>
            </a:r>
          </a:p>
          <a:p>
            <a:pPr eaLnBrk="1" hangingPunct="1"/>
            <a:endParaRPr lang="en-US" altLang="en-US" baseline="0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13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smtClean="0"/>
              <a:t>College Credit Plus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9100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 a college credit hour?</a:t>
            </a:r>
            <a:r>
              <a:rPr lang="en-US" baseline="0" dirty="0" smtClean="0"/>
              <a:t> Roughly number of hours you spend in class per week.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60 credit hours – Almost an Assoc. Degree</a:t>
            </a:r>
          </a:p>
          <a:p>
            <a:r>
              <a:rPr lang="en-US" baseline="0" dirty="0" smtClean="0"/>
              <a:t>120 credit hours – Almost a bachelor’s degree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14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smtClean="0"/>
              <a:t>College Credit Plus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245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/>
          </a:p>
          <a:p>
            <a:endParaRPr lang="en-US" sz="9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15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College Credit Plus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4753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18</a:t>
            </a:r>
            <a:r>
              <a:rPr lang="en-US" baseline="0" dirty="0" smtClean="0"/>
              <a:t> credit hours = 6 classes (for year) student could do: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One class in summer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2 classes in fall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3 classes Spring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16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smtClean="0"/>
              <a:t>College Credit Plus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2456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Personal Experience</a:t>
            </a:r>
            <a:r>
              <a:rPr lang="en-US" baseline="0" dirty="0" smtClean="0"/>
              <a:t> – Was a great way for me to challenge myself</a:t>
            </a:r>
          </a:p>
          <a:p>
            <a:r>
              <a:rPr lang="en-US" baseline="0" dirty="0" smtClean="0"/>
              <a:t>		- Try College while still in high school environment (EHS) </a:t>
            </a:r>
          </a:p>
          <a:p>
            <a:r>
              <a:rPr lang="en-US" baseline="0" dirty="0" smtClean="0"/>
              <a:t>		- Knew that I could be successful (1</a:t>
            </a:r>
            <a:r>
              <a:rPr lang="en-US" baseline="30000" dirty="0" smtClean="0"/>
              <a:t>st</a:t>
            </a:r>
            <a:r>
              <a:rPr lang="en-US" baseline="0" dirty="0" smtClean="0"/>
              <a:t> gen college student) 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College Credit Plus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2212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pPr marL="171428" indent="-171428">
              <a:buFont typeface="Arial" panose="020B0604020202020204" pitchFamily="34" charset="0"/>
              <a:buChar char="•"/>
            </a:pPr>
            <a:r>
              <a:rPr lang="en-US" baseline="0" dirty="0" smtClean="0"/>
              <a:t>Options – take a few courses, or could be full-time</a:t>
            </a:r>
          </a:p>
          <a:p>
            <a:pPr marL="171428" indent="-171428">
              <a:buFont typeface="Arial" panose="020B0604020202020204" pitchFamily="34" charset="0"/>
              <a:buChar char="•"/>
            </a:pPr>
            <a:r>
              <a:rPr lang="en-US" baseline="0" dirty="0" smtClean="0"/>
              <a:t>Do not have to commit to taking certain number of courses or going to college all day – student decides what is right for them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18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College Credit Plus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1457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LCCC is part of the university</a:t>
            </a:r>
            <a:r>
              <a:rPr lang="en-US" baseline="0" dirty="0" smtClean="0"/>
              <a:t> system of Ohio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Transfer of credits is guaranteed – state law public universities/Transfer module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Student should check with school they wish to transfer to (most schools have a transfer specialist)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Make sure that you are taking courses that APPLY to your chosen program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Ex – Math tracks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19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College Credit Plus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3801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20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College Credit Plus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6394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LCCC Services – Tutoring, Fitness Center, Career</a:t>
            </a:r>
            <a:r>
              <a:rPr lang="en-US" baseline="0" dirty="0" smtClean="0"/>
              <a:t> Services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LCCC Faculty </a:t>
            </a:r>
          </a:p>
          <a:p>
            <a:r>
              <a:rPr lang="en-US" baseline="0" dirty="0" smtClean="0"/>
              <a:t>	- Harry </a:t>
            </a:r>
            <a:r>
              <a:rPr lang="en-US" baseline="0" dirty="0" err="1" smtClean="0"/>
              <a:t>Kestler</a:t>
            </a:r>
            <a:r>
              <a:rPr lang="en-US" baseline="0" dirty="0" smtClean="0"/>
              <a:t> (Harvard) AIDS research</a:t>
            </a:r>
          </a:p>
          <a:p>
            <a:r>
              <a:rPr lang="en-US" baseline="0" dirty="0" smtClean="0"/>
              <a:t>	- Bruce </a:t>
            </a:r>
            <a:r>
              <a:rPr lang="en-US" baseline="0" dirty="0" err="1" smtClean="0"/>
              <a:t>Weigl</a:t>
            </a:r>
            <a:r>
              <a:rPr lang="en-US" baseline="0" dirty="0" smtClean="0"/>
              <a:t> – Pulitzer Prize nominated</a:t>
            </a:r>
          </a:p>
          <a:p>
            <a:endParaRPr lang="en-US" baseline="0" dirty="0" smtClean="0"/>
          </a:p>
          <a:p>
            <a:r>
              <a:rPr lang="en-US" baseline="0" dirty="0" smtClean="0"/>
              <a:t>Environment – different ages, backgrounds, experiences, International Students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21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College Credit Plus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644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College Credit Plus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1182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Not trying to scare you, intimidate or discourage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Just want you to be able to make informed decision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Understand expectations so you can decide what is right for you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College Credit Plus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5080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Your</a:t>
            </a:r>
            <a:r>
              <a:rPr lang="en-US" baseline="0" dirty="0" smtClean="0"/>
              <a:t> high school/state is making an investment in your education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Take it seriously, be committed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Not the time to “try and see how it goes”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Your high school can recover the cost of your tuition/books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Financial impact on your family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23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College Credit Plus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6447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Perm Records – If you take a class before you’re really prepared</a:t>
            </a:r>
            <a:r>
              <a:rPr lang="en-US" baseline="0" dirty="0" smtClean="0"/>
              <a:t> and don’t do well – HS/College GPA is affected (even if it was from 9</a:t>
            </a:r>
            <a:r>
              <a:rPr lang="en-US" baseline="30000" dirty="0" smtClean="0"/>
              <a:t>th</a:t>
            </a:r>
            <a:r>
              <a:rPr lang="en-US" baseline="0" dirty="0" smtClean="0"/>
              <a:t> or 10</a:t>
            </a:r>
            <a:r>
              <a:rPr lang="en-US" baseline="30000" dirty="0" smtClean="0"/>
              <a:t>th</a:t>
            </a:r>
            <a:r>
              <a:rPr lang="en-US" baseline="0" dirty="0" smtClean="0"/>
              <a:t> grade) </a:t>
            </a:r>
          </a:p>
          <a:p>
            <a:endParaRPr lang="en-US" baseline="0" dirty="0" smtClean="0"/>
          </a:p>
          <a:p>
            <a:r>
              <a:rPr lang="en-US" baseline="0" dirty="0" smtClean="0"/>
              <a:t>Adult Learners – May watch part of rated R movie in Film Appreciation, Art Class…. We expect you to be mature enough to deal with those situations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Coursework – No special sections for CCP students, content, quizzes, assignments are not modified to accommodate CCP students. YOU are CHOOSING to enroll – understand that you are making the choice to enroll in courses that may be more rigorous than what you may be used to. A students may be B students – so consider if you are an overachiever and want a perfect GPA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24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College Credit Plus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6447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College Credit Plus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9082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i="1">
                <a:solidFill>
                  <a:schemeClr val="bg1"/>
                </a:solidFill>
                <a:latin typeface="Lucida Sans" pitchFamily="34" charset="0"/>
              </a:defRPr>
            </a:lvl1pPr>
            <a:lvl2pPr marL="735765" indent="-282987" eaLnBrk="0" hangingPunct="0">
              <a:defRPr sz="2000" i="1">
                <a:solidFill>
                  <a:schemeClr val="bg1"/>
                </a:solidFill>
                <a:latin typeface="Lucida Sans" pitchFamily="34" charset="0"/>
              </a:defRPr>
            </a:lvl2pPr>
            <a:lvl3pPr marL="1131945" indent="-226389" eaLnBrk="0" hangingPunct="0">
              <a:defRPr sz="2000" i="1">
                <a:solidFill>
                  <a:schemeClr val="bg1"/>
                </a:solidFill>
                <a:latin typeface="Lucida Sans" pitchFamily="34" charset="0"/>
              </a:defRPr>
            </a:lvl3pPr>
            <a:lvl4pPr marL="1584724" indent="-226389" eaLnBrk="0" hangingPunct="0">
              <a:defRPr sz="2000" i="1">
                <a:solidFill>
                  <a:schemeClr val="bg1"/>
                </a:solidFill>
                <a:latin typeface="Lucida Sans" pitchFamily="34" charset="0"/>
              </a:defRPr>
            </a:lvl4pPr>
            <a:lvl5pPr marL="2037503" indent="-226389" eaLnBrk="0" hangingPunct="0">
              <a:defRPr sz="2000" i="1">
                <a:solidFill>
                  <a:schemeClr val="bg1"/>
                </a:solidFill>
                <a:latin typeface="Lucida Sans" pitchFamily="34" charset="0"/>
              </a:defRPr>
            </a:lvl5pPr>
            <a:lvl6pPr marL="2490282" indent="-226389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Lucida Sans" pitchFamily="34" charset="0"/>
              </a:defRPr>
            </a:lvl6pPr>
            <a:lvl7pPr marL="2943059" indent="-226389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Lucida Sans" pitchFamily="34" charset="0"/>
              </a:defRPr>
            </a:lvl7pPr>
            <a:lvl8pPr marL="3395838" indent="-226389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Lucida Sans" pitchFamily="34" charset="0"/>
              </a:defRPr>
            </a:lvl8pPr>
            <a:lvl9pPr marL="3848616" indent="-226389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Lucida Sans" pitchFamily="34" charset="0"/>
              </a:defRPr>
            </a:lvl9pPr>
          </a:lstStyle>
          <a:p>
            <a:pPr eaLnBrk="1" hangingPunct="1"/>
            <a:fld id="{D0C913F0-7A89-4745-9154-800C92E357B8}" type="slidenum">
              <a:rPr lang="en-US" altLang="en-US" sz="1200" i="0">
                <a:solidFill>
                  <a:schemeClr val="tx1"/>
                </a:solidFill>
                <a:latin typeface="Arial" charset="0"/>
              </a:rPr>
              <a:pPr eaLnBrk="1" hangingPunct="1"/>
              <a:t>26</a:t>
            </a:fld>
            <a:endParaRPr lang="en-US" altLang="en-US" sz="120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6427"/>
            <a:ext cx="5029200" cy="418306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College Credit Plus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9082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28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College Credit Plus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6447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i="1">
                <a:solidFill>
                  <a:schemeClr val="bg1"/>
                </a:solidFill>
                <a:latin typeface="Lucida Sans" pitchFamily="34" charset="0"/>
              </a:defRPr>
            </a:lvl1pPr>
            <a:lvl2pPr marL="735765" indent="-282987" eaLnBrk="0" hangingPunct="0">
              <a:defRPr sz="2000" i="1">
                <a:solidFill>
                  <a:schemeClr val="bg1"/>
                </a:solidFill>
                <a:latin typeface="Lucida Sans" pitchFamily="34" charset="0"/>
              </a:defRPr>
            </a:lvl2pPr>
            <a:lvl3pPr marL="1131945" indent="-226389" eaLnBrk="0" hangingPunct="0">
              <a:defRPr sz="2000" i="1">
                <a:solidFill>
                  <a:schemeClr val="bg1"/>
                </a:solidFill>
                <a:latin typeface="Lucida Sans" pitchFamily="34" charset="0"/>
              </a:defRPr>
            </a:lvl3pPr>
            <a:lvl4pPr marL="1584724" indent="-226389" eaLnBrk="0" hangingPunct="0">
              <a:defRPr sz="2000" i="1">
                <a:solidFill>
                  <a:schemeClr val="bg1"/>
                </a:solidFill>
                <a:latin typeface="Lucida Sans" pitchFamily="34" charset="0"/>
              </a:defRPr>
            </a:lvl4pPr>
            <a:lvl5pPr marL="2037503" indent="-226389" eaLnBrk="0" hangingPunct="0">
              <a:defRPr sz="2000" i="1">
                <a:solidFill>
                  <a:schemeClr val="bg1"/>
                </a:solidFill>
                <a:latin typeface="Lucida Sans" pitchFamily="34" charset="0"/>
              </a:defRPr>
            </a:lvl5pPr>
            <a:lvl6pPr marL="2490282" indent="-226389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Lucida Sans" pitchFamily="34" charset="0"/>
              </a:defRPr>
            </a:lvl6pPr>
            <a:lvl7pPr marL="2943059" indent="-226389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Lucida Sans" pitchFamily="34" charset="0"/>
              </a:defRPr>
            </a:lvl7pPr>
            <a:lvl8pPr marL="3395838" indent="-226389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Lucida Sans" pitchFamily="34" charset="0"/>
              </a:defRPr>
            </a:lvl8pPr>
            <a:lvl9pPr marL="3848616" indent="-226389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Lucida Sans" pitchFamily="34" charset="0"/>
              </a:defRPr>
            </a:lvl9pPr>
          </a:lstStyle>
          <a:p>
            <a:pPr eaLnBrk="1" hangingPunct="1"/>
            <a:fld id="{D0C913F0-7A89-4745-9154-800C92E357B8}" type="slidenum">
              <a:rPr lang="en-US" altLang="en-US" sz="1200" i="0">
                <a:solidFill>
                  <a:schemeClr val="tx1"/>
                </a:solidFill>
                <a:latin typeface="Arial" charset="0"/>
              </a:rPr>
              <a:pPr eaLnBrk="1" hangingPunct="1"/>
              <a:t>29</a:t>
            </a:fld>
            <a:endParaRPr lang="en-US" altLang="en-US" sz="120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6426"/>
            <a:ext cx="5029200" cy="418306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30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College Credit Plus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0435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i="1">
                <a:solidFill>
                  <a:schemeClr val="bg1"/>
                </a:solidFill>
                <a:latin typeface="Lucida Sans" pitchFamily="34" charset="0"/>
              </a:defRPr>
            </a:lvl1pPr>
            <a:lvl2pPr marL="735765" indent="-282987" eaLnBrk="0" hangingPunct="0">
              <a:defRPr sz="2000" i="1">
                <a:solidFill>
                  <a:schemeClr val="bg1"/>
                </a:solidFill>
                <a:latin typeface="Lucida Sans" pitchFamily="34" charset="0"/>
              </a:defRPr>
            </a:lvl2pPr>
            <a:lvl3pPr marL="1131945" indent="-226389" eaLnBrk="0" hangingPunct="0">
              <a:defRPr sz="2000" i="1">
                <a:solidFill>
                  <a:schemeClr val="bg1"/>
                </a:solidFill>
                <a:latin typeface="Lucida Sans" pitchFamily="34" charset="0"/>
              </a:defRPr>
            </a:lvl3pPr>
            <a:lvl4pPr marL="1584724" indent="-226389" eaLnBrk="0" hangingPunct="0">
              <a:defRPr sz="2000" i="1">
                <a:solidFill>
                  <a:schemeClr val="bg1"/>
                </a:solidFill>
                <a:latin typeface="Lucida Sans" pitchFamily="34" charset="0"/>
              </a:defRPr>
            </a:lvl4pPr>
            <a:lvl5pPr marL="2037503" indent="-226389" eaLnBrk="0" hangingPunct="0">
              <a:defRPr sz="2000" i="1">
                <a:solidFill>
                  <a:schemeClr val="bg1"/>
                </a:solidFill>
                <a:latin typeface="Lucida Sans" pitchFamily="34" charset="0"/>
              </a:defRPr>
            </a:lvl5pPr>
            <a:lvl6pPr marL="2490282" indent="-226389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Lucida Sans" pitchFamily="34" charset="0"/>
              </a:defRPr>
            </a:lvl6pPr>
            <a:lvl7pPr marL="2943059" indent="-226389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Lucida Sans" pitchFamily="34" charset="0"/>
              </a:defRPr>
            </a:lvl7pPr>
            <a:lvl8pPr marL="3395838" indent="-226389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Lucida Sans" pitchFamily="34" charset="0"/>
              </a:defRPr>
            </a:lvl8pPr>
            <a:lvl9pPr marL="3848616" indent="-226389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Lucida Sans" pitchFamily="34" charset="0"/>
              </a:defRPr>
            </a:lvl9pPr>
          </a:lstStyle>
          <a:p>
            <a:pPr eaLnBrk="1" hangingPunct="1"/>
            <a:fld id="{4C5CE895-F1CB-4C8A-A096-CC6A637F5DD3}" type="slidenum">
              <a:rPr lang="en-US" altLang="en-US" sz="1200" i="0">
                <a:solidFill>
                  <a:schemeClr val="tx1"/>
                </a:solidFill>
                <a:latin typeface="Arial" charset="0"/>
              </a:rPr>
              <a:pPr eaLnBrk="1" hangingPunct="1"/>
              <a:t>31</a:t>
            </a:fld>
            <a:endParaRPr lang="en-US" altLang="en-US" sz="120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6426"/>
            <a:ext cx="5029200" cy="418306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/>
              <a:t>Summer Classes Begin May 23, June 6 and June 13</a:t>
            </a:r>
          </a:p>
          <a:p>
            <a:pPr eaLnBrk="1" hangingPunct="1"/>
            <a:r>
              <a:rPr lang="en-US" altLang="en-US" dirty="0" smtClean="0"/>
              <a:t>October 15 is fall deadline for Spring 2017 apps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Flexibility</a:t>
            </a:r>
            <a:r>
              <a:rPr lang="en-US" baseline="0" dirty="0" smtClean="0"/>
              <a:t> – Full/Part time Student, can participate in as many or as few classes as needed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20097-470A-4C3F-BF5A-F25DC1CB557A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College Credit Plus</a:t>
            </a:r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32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College Credit Plus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3047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33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College Credit Plus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3047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B35620-DA84-4DBA-8C3C-0C2A4E57726C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College Credit Plus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308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College Credit Plus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094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Summer semester </a:t>
            </a:r>
          </a:p>
          <a:p>
            <a:r>
              <a:rPr lang="en-US" dirty="0" smtClean="0"/>
              <a:t>	– Classes are typically offered in shorter 5, 8 or 10 week offerings </a:t>
            </a:r>
          </a:p>
          <a:p>
            <a:r>
              <a:rPr lang="en-US" dirty="0" smtClean="0"/>
              <a:t>	- can be more challenging</a:t>
            </a:r>
            <a:r>
              <a:rPr lang="en-US" baseline="0" dirty="0" smtClean="0"/>
              <a:t> due to pace/intensity</a:t>
            </a:r>
          </a:p>
          <a:p>
            <a:r>
              <a:rPr lang="en-US" baseline="0" dirty="0" smtClean="0"/>
              <a:t>	- Summer is beginning of academic year – plan carefully to stay under credit limits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College Credit Plus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584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/>
          </a:p>
          <a:p>
            <a:endParaRPr lang="en-US" sz="9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College Credit Plus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475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Use personal </a:t>
            </a:r>
            <a:r>
              <a:rPr lang="en-US" baseline="0" dirty="0" err="1" smtClean="0"/>
              <a:t>exp</a:t>
            </a:r>
            <a:r>
              <a:rPr lang="en-US" baseline="0" dirty="0" smtClean="0"/>
              <a:t> – Loved reading, history. Bored in HS classes – wanted challenge of the college courses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Check out classes in field</a:t>
            </a:r>
            <a:r>
              <a:rPr lang="en-US" baseline="0" dirty="0" smtClean="0"/>
              <a:t> you are interested in (Business, computer networking, criminal justice)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20097-470A-4C3F-BF5A-F25DC1CB557A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College Credit Plus</a:t>
            </a: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9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College Credit Plus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117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CCP</a:t>
            </a:r>
            <a:r>
              <a:rPr lang="en-US" baseline="0" dirty="0" smtClean="0"/>
              <a:t> students must be treated the same as other incoming freshmen/undergrads </a:t>
            </a:r>
          </a:p>
          <a:p>
            <a:endParaRPr lang="en-US" baseline="0" dirty="0" smtClean="0"/>
          </a:p>
          <a:p>
            <a:r>
              <a:rPr lang="en-US" baseline="0" dirty="0" smtClean="0"/>
              <a:t>LCCC no minimum GPA </a:t>
            </a:r>
          </a:p>
          <a:p>
            <a:endParaRPr lang="en-US" baseline="0" dirty="0" smtClean="0"/>
          </a:p>
          <a:p>
            <a:r>
              <a:rPr lang="en-US" baseline="0" dirty="0" smtClean="0"/>
              <a:t>Must demonstrate you are ready for college-level coursework (ACT, SAT or COMPASS)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College Credit Plus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782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979766"/>
            <a:ext cx="3450184" cy="7228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46331"/>
          </a:xfrm>
        </p:spPr>
        <p:txBody>
          <a:bodyPr>
            <a:spAutoFit/>
          </a:bodyPr>
          <a:lstStyle>
            <a:lvl1pPr>
              <a:defRPr sz="4200" b="1">
                <a:solidFill>
                  <a:srgbClr val="C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1964"/>
            <a:ext cx="8229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979766"/>
            <a:ext cx="3450184" cy="7228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7D89AA-C573-45C8-90C3-035CA2AB1C4B}" type="datetimeFigureOut">
              <a:rPr lang="en-US" smtClean="0"/>
              <a:t>2/23/2016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1A5030-2702-40BE-820A-744FFA7B7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713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749425"/>
            <a:ext cx="7772400" cy="1470025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505200"/>
            <a:ext cx="6400800" cy="1003300"/>
          </a:xfrm>
          <a:noFill/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presenter info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984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656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800" baseline="0">
                <a:latin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3591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749425"/>
            <a:ext cx="7772400" cy="1470025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505200"/>
            <a:ext cx="6400800" cy="1003300"/>
          </a:xfrm>
          <a:noFill/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presenter info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243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656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800" baseline="0">
                <a:latin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99718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18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2076"/>
            <a:ext cx="8229600" cy="45259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993" y="5831840"/>
            <a:ext cx="3613218" cy="9045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979766"/>
            <a:ext cx="3450184" cy="72287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200" b="1" kern="1200">
          <a:solidFill>
            <a:srgbClr val="C00000"/>
          </a:solidFill>
          <a:latin typeface="Arial"/>
          <a:ea typeface="+mj-ea"/>
          <a:cs typeface="Arial"/>
        </a:defRPr>
      </a:lvl1pPr>
    </p:titleStyle>
    <p:bodyStyle>
      <a:lvl1pPr marL="227013" indent="-227013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571500" indent="-225425" algn="l" defTabSz="457200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Arial"/>
          <a:ea typeface="+mn-ea"/>
          <a:cs typeface="Arial"/>
        </a:defRPr>
      </a:lvl2pPr>
      <a:lvl3pPr marL="1025525" indent="-2286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3pPr>
      <a:lvl4pPr marL="1490663" indent="-228600" algn="l" defTabSz="457200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Arial"/>
          <a:ea typeface="+mn-ea"/>
          <a:cs typeface="Arial"/>
        </a:defRPr>
      </a:lvl4pPr>
      <a:lvl5pPr marL="1947863" indent="-228600" algn="l" defTabSz="457200" rtl="0" eaLnBrk="1" latinLnBrk="0" hangingPunct="1">
        <a:spcBef>
          <a:spcPct val="20000"/>
        </a:spcBef>
        <a:buFont typeface="Arial"/>
        <a:buChar char="»"/>
        <a:defRPr sz="3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5" name="Picture 4" descr="horiz_linen_art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9" y="0"/>
            <a:ext cx="9170011" cy="687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45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i="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5" name="Picture 4" descr="horiz_linen_ar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9" y="0"/>
            <a:ext cx="9170011" cy="687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38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i="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microsoft.com/office/2007/relationships/hdphoto" Target="../media/hdphoto1.wdp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gif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ransferology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net.lorainccc.edu/departments/marketing/Photo%20Library/Vision%202020/128.jpg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jpg"/><Relationship Id="rId4" Type="http://schemas.microsoft.com/office/2007/relationships/hdphoto" Target="../media/hdphoto5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37.png"/><Relationship Id="rId4" Type="http://schemas.openxmlformats.org/officeDocument/2006/relationships/image" Target="../media/image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CollegeCreditPlusLorainCCC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shland.edu/apply" TargetMode="Externa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net.lorainccc.edu/departments/marketing/Photo%20Library/Vision%202020/100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17034" cy="1556457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11" t="17865" r="3384" b="24984"/>
          <a:stretch/>
        </p:blipFill>
        <p:spPr>
          <a:xfrm>
            <a:off x="0" y="1611822"/>
            <a:ext cx="9144000" cy="4163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82" y="6093090"/>
            <a:ext cx="2997313" cy="6283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50774" y="6093089"/>
            <a:ext cx="3503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New London </a:t>
            </a: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High School</a:t>
            </a:r>
          </a:p>
          <a:p>
            <a:r>
              <a:rPr lang="en-US" sz="1400" dirty="0" smtClean="0"/>
              <a:t>February </a:t>
            </a:r>
            <a:r>
              <a:rPr lang="en-US" sz="1400" dirty="0" smtClean="0"/>
              <a:t>23</a:t>
            </a:r>
            <a:r>
              <a:rPr lang="en-US" sz="1400" dirty="0" smtClean="0"/>
              <a:t>, </a:t>
            </a:r>
            <a:r>
              <a:rPr lang="en-US" sz="1400" dirty="0" smtClean="0"/>
              <a:t>2016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4113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" y="546702"/>
            <a:ext cx="8229600" cy="646331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83A2CA"/>
                </a:solidFill>
              </a:rPr>
              <a:t>How to Participate</a:t>
            </a:r>
            <a:endParaRPr lang="en-US" dirty="0">
              <a:solidFill>
                <a:srgbClr val="83A2CA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"/>
          <a:stretch/>
        </p:blipFill>
        <p:spPr>
          <a:xfrm>
            <a:off x="5062334" y="546702"/>
            <a:ext cx="4081666" cy="3110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07818" y="1572291"/>
            <a:ext cx="48545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Apply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&amp; Meet 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criteria for admission to college or university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You may… 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Be required to test or meet other academic requirements for college-readiness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01" r="19011" b="16836"/>
          <a:stretch/>
        </p:blipFill>
        <p:spPr>
          <a:xfrm>
            <a:off x="-98962" y="1210846"/>
            <a:ext cx="5035138" cy="1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6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6254"/>
            <a:ext cx="10037619" cy="6691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7171" y="2470069"/>
            <a:ext cx="5943601" cy="4367488"/>
          </a:xfrm>
          <a:solidFill>
            <a:srgbClr val="FFFFFF">
              <a:alpha val="74118"/>
            </a:srgbClr>
          </a:solidFill>
          <a:ln w="38100">
            <a:noFill/>
            <a:prstDash val="lgDash"/>
          </a:ln>
        </p:spPr>
        <p:txBody>
          <a:bodyPr>
            <a:normAutofit/>
          </a:bodyPr>
          <a:lstStyle/>
          <a:p>
            <a:pPr lvl="1" eaLnBrk="1" hangingPunct="1"/>
            <a:endParaRPr lang="en-US" altLang="en-US" sz="1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457200" lvl="1" indent="0" eaLnBrk="1" hangingPunct="1">
              <a:buNone/>
            </a:pPr>
            <a:endParaRPr lang="en-US" altLang="en-US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8766" y="6096000"/>
            <a:ext cx="9144000" cy="599209"/>
            <a:chOff x="0" y="6154907"/>
            <a:chExt cx="9144000" cy="599209"/>
          </a:xfrm>
        </p:grpSpPr>
        <p:sp>
          <p:nvSpPr>
            <p:cNvPr id="13" name="Rectangle 12"/>
            <p:cNvSpPr/>
            <p:nvPr/>
          </p:nvSpPr>
          <p:spPr>
            <a:xfrm>
              <a:off x="6477000" y="6154907"/>
              <a:ext cx="2667000" cy="59920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56" t="43232" r="19150" b="44377"/>
            <a:stretch/>
          </p:blipFill>
          <p:spPr>
            <a:xfrm>
              <a:off x="6781800" y="6172200"/>
              <a:ext cx="2289713" cy="581916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/>
          </p:nvCxnSpPr>
          <p:spPr>
            <a:xfrm flipH="1">
              <a:off x="0" y="6497807"/>
              <a:ext cx="6477000" cy="0"/>
            </a:xfrm>
            <a:prstGeom prst="line">
              <a:avLst/>
            </a:prstGeom>
            <a:ln w="76200">
              <a:solidFill>
                <a:schemeClr val="accent3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0" y="-29739"/>
            <a:ext cx="9144000" cy="609599"/>
            <a:chOff x="0" y="0"/>
            <a:chExt cx="9144000" cy="443345"/>
          </a:xfrm>
          <a:solidFill>
            <a:schemeClr val="accent1">
              <a:lumMod val="50000"/>
            </a:schemeClr>
          </a:solidFill>
        </p:grpSpPr>
        <p:sp>
          <p:nvSpPr>
            <p:cNvPr id="25" name="Rectangle 24"/>
            <p:cNvSpPr/>
            <p:nvPr/>
          </p:nvSpPr>
          <p:spPr>
            <a:xfrm>
              <a:off x="0" y="0"/>
              <a:ext cx="9144000" cy="1524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0" y="304800"/>
              <a:ext cx="9144000" cy="0"/>
            </a:xfrm>
            <a:prstGeom prst="line">
              <a:avLst/>
            </a:prstGeom>
            <a:grpFill/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0" y="443345"/>
              <a:ext cx="9144000" cy="0"/>
            </a:xfrm>
            <a:prstGeom prst="line">
              <a:avLst/>
            </a:prstGeom>
            <a:grpFill/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304799" y="2704605"/>
            <a:ext cx="5480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 In Classes</a:t>
            </a:r>
            <a:endParaRPr lang="en-US" sz="4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799" y="3612212"/>
            <a:ext cx="5562600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Tx/>
              <a:buChar char="-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At your high school</a:t>
            </a:r>
          </a:p>
          <a:p>
            <a:pPr marL="285750" indent="-285750">
              <a:spcAft>
                <a:spcPts val="1000"/>
              </a:spcAft>
              <a:buFontTx/>
              <a:buChar char="-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Online</a:t>
            </a:r>
          </a:p>
          <a:p>
            <a:pPr marL="285750" indent="-285750">
              <a:spcAft>
                <a:spcPts val="1000"/>
              </a:spcAft>
              <a:buFontTx/>
              <a:buChar char="-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Attend classes on main campus</a:t>
            </a:r>
          </a:p>
          <a:p>
            <a:pPr marL="285750" indent="-285750">
              <a:spcAft>
                <a:spcPts val="1000"/>
              </a:spcAft>
              <a:buFontTx/>
              <a:buChar char="-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Attend classes at a learning center or regional campus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2819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190008"/>
            <a:ext cx="9170208" cy="6008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166255" y="4370889"/>
            <a:ext cx="9464633" cy="830997"/>
          </a:xfrm>
          <a:prstGeom prst="rect">
            <a:avLst/>
          </a:prstGeom>
          <a:solidFill>
            <a:srgbClr val="000000">
              <a:alpha val="41176"/>
            </a:srgbClr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kern="1200">
                <a:solidFill>
                  <a:srgbClr val="C00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5400" dirty="0" smtClean="0">
                <a:solidFill>
                  <a:schemeClr val="bg1"/>
                </a:solidFill>
              </a:rPr>
              <a:t>What classes can I take?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41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" t="13403" r="8039" b="14714"/>
          <a:stretch/>
        </p:blipFill>
        <p:spPr>
          <a:xfrm>
            <a:off x="5343896" y="0"/>
            <a:ext cx="3800104" cy="12702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7" y="380255"/>
            <a:ext cx="8229600" cy="492443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rgbClr val="83A2CA"/>
                </a:solidFill>
              </a:rPr>
              <a:t>What classes can I take?</a:t>
            </a:r>
            <a:endParaRPr lang="en-US" sz="3200" dirty="0">
              <a:solidFill>
                <a:srgbClr val="83A2C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7766" y="1370822"/>
            <a:ext cx="7026234" cy="2199407"/>
          </a:xfrm>
        </p:spPr>
        <p:txBody>
          <a:bodyPr/>
          <a:lstStyle/>
          <a:p>
            <a:pPr marL="688975" lvl="6" indent="-463550">
              <a:spcBef>
                <a:spcPts val="0"/>
              </a:spcBef>
            </a:pPr>
            <a:r>
              <a:rPr lang="en-US" sz="2600" dirty="0" smtClean="0"/>
              <a:t>Transfer Module Courses</a:t>
            </a:r>
          </a:p>
          <a:p>
            <a:pPr marL="688975" lvl="6" indent="-463550">
              <a:spcBef>
                <a:spcPts val="0"/>
              </a:spcBef>
            </a:pPr>
            <a:r>
              <a:rPr lang="en-US" sz="2600" dirty="0" smtClean="0"/>
              <a:t>Electives</a:t>
            </a:r>
          </a:p>
          <a:p>
            <a:pPr marL="688975" lvl="6" indent="-463550">
              <a:spcBef>
                <a:spcPts val="0"/>
              </a:spcBef>
            </a:pPr>
            <a:r>
              <a:rPr lang="en-US" sz="2600" dirty="0" smtClean="0"/>
              <a:t>Online</a:t>
            </a:r>
          </a:p>
          <a:p>
            <a:pPr marL="688975" lvl="6" indent="-463550">
              <a:spcBef>
                <a:spcPts val="0"/>
              </a:spcBef>
            </a:pPr>
            <a:r>
              <a:rPr lang="en-US" sz="2600" dirty="0" smtClean="0"/>
              <a:t>Any courses that apply to a degree </a:t>
            </a:r>
          </a:p>
          <a:p>
            <a:pPr marL="688975" lvl="6" indent="0">
              <a:spcBef>
                <a:spcPts val="0"/>
              </a:spcBef>
              <a:buNone/>
            </a:pPr>
            <a:r>
              <a:rPr lang="en-US" sz="2600" dirty="0" smtClean="0"/>
              <a:t>or workforce certification</a:t>
            </a:r>
          </a:p>
          <a:p>
            <a:pPr lvl="6">
              <a:spcBef>
                <a:spcPts val="0"/>
              </a:spcBef>
            </a:pPr>
            <a:endParaRPr lang="en-US" sz="2600" dirty="0" smtClean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01" r="19011" b="16836"/>
          <a:stretch/>
        </p:blipFill>
        <p:spPr>
          <a:xfrm>
            <a:off x="0" y="902087"/>
            <a:ext cx="5035138" cy="19088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01" r="19011" b="16836"/>
          <a:stretch/>
        </p:blipFill>
        <p:spPr>
          <a:xfrm>
            <a:off x="-108857" y="3568687"/>
            <a:ext cx="5035138" cy="190880"/>
          </a:xfrm>
          <a:prstGeom prst="rect">
            <a:avLst/>
          </a:prstGeom>
        </p:spPr>
      </p:pic>
      <p:pic>
        <p:nvPicPr>
          <p:cNvPr id="4098" name="Picture 2" descr="C:\Users\ahorning\AppData\Local\Microsoft\Windows\Temporary Internet Files\Content.IE5\0XRCCJNV\Yes_Check_Circle.svg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89" y="1496290"/>
            <a:ext cx="1447743" cy="144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horning\AppData\Local\Microsoft\Windows\Temporary Internet Files\Content.IE5\1P36JV8A\No_icon_red.svg[1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52" y="4132613"/>
            <a:ext cx="1320016" cy="132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2117766" y="4076412"/>
            <a:ext cx="7178634" cy="21994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8975" lvl="6" indent="-463550">
              <a:spcBef>
                <a:spcPts val="0"/>
              </a:spcBef>
            </a:pPr>
            <a:r>
              <a:rPr lang="en-US" sz="2600" dirty="0" smtClean="0"/>
              <a:t>Non-Credit</a:t>
            </a:r>
          </a:p>
          <a:p>
            <a:pPr marL="688975" lvl="6" indent="-463550">
              <a:spcBef>
                <a:spcPts val="0"/>
              </a:spcBef>
            </a:pPr>
            <a:r>
              <a:rPr lang="en-US" sz="2600" dirty="0" smtClean="0"/>
              <a:t>Pre-College/Developmental Courses </a:t>
            </a:r>
          </a:p>
          <a:p>
            <a:pPr marL="688975" lvl="6" indent="-463550">
              <a:spcBef>
                <a:spcPts val="0"/>
              </a:spcBef>
            </a:pPr>
            <a:r>
              <a:rPr lang="en-US" sz="2600" dirty="0" smtClean="0"/>
              <a:t>Certain Allied Health &amp; Education Courses</a:t>
            </a:r>
          </a:p>
          <a:p>
            <a:pPr marL="688975" lvl="6" indent="-463550">
              <a:spcBef>
                <a:spcPts val="0"/>
              </a:spcBef>
            </a:pPr>
            <a:r>
              <a:rPr lang="en-US" sz="2600" dirty="0" smtClean="0"/>
              <a:t>Certain courses that are religious in nature</a:t>
            </a:r>
          </a:p>
          <a:p>
            <a:pPr marL="688975" lvl="6" indent="-463550">
              <a:spcBef>
                <a:spcPts val="0"/>
              </a:spcBef>
            </a:pPr>
            <a:endParaRPr lang="en-US" sz="2600" dirty="0" smtClean="0"/>
          </a:p>
          <a:p>
            <a:pPr lvl="6">
              <a:spcBef>
                <a:spcPts val="0"/>
              </a:spcBef>
            </a:pPr>
            <a:endParaRPr lang="en-US" sz="2600" dirty="0" smtClean="0"/>
          </a:p>
        </p:txBody>
      </p:sp>
    </p:spTree>
    <p:extLst>
      <p:ext uri="{BB962C8B-B14F-4D97-AF65-F5344CB8AC3E}">
        <p14:creationId xmlns:p14="http://schemas.microsoft.com/office/powerpoint/2010/main" val="42027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3" y="302825"/>
            <a:ext cx="8458197" cy="646331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83A2CA"/>
                </a:solidFill>
              </a:rPr>
              <a:t>How many courses can I take?</a:t>
            </a:r>
            <a:endParaRPr lang="en-US" dirty="0">
              <a:solidFill>
                <a:srgbClr val="83A2C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2026" y="1398669"/>
            <a:ext cx="4400550" cy="437480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Earn up to 30 </a:t>
            </a:r>
            <a:r>
              <a:rPr lang="en-US" dirty="0"/>
              <a:t>college credit hours per academic </a:t>
            </a:r>
            <a:r>
              <a:rPr lang="en-US" dirty="0" smtClean="0"/>
              <a:t>year, including summer.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No more </a:t>
            </a:r>
            <a:r>
              <a:rPr lang="en-US" dirty="0"/>
              <a:t>than 120 college credit hours </a:t>
            </a:r>
            <a:r>
              <a:rPr lang="en-US" dirty="0" smtClean="0"/>
              <a:t>while in the program.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 r="8814"/>
          <a:stretch/>
        </p:blipFill>
        <p:spPr>
          <a:xfrm>
            <a:off x="228603" y="1441143"/>
            <a:ext cx="4171950" cy="361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01" r="19011" b="16836"/>
          <a:stretch/>
        </p:blipFill>
        <p:spPr>
          <a:xfrm>
            <a:off x="4400553" y="3568687"/>
            <a:ext cx="5035138" cy="1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31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5"/>
          <a:stretch/>
        </p:blipFill>
        <p:spPr>
          <a:xfrm>
            <a:off x="0" y="-3454"/>
            <a:ext cx="9144000" cy="581370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41792"/>
            <a:ext cx="9144000" cy="1846659"/>
          </a:xfrm>
          <a:solidFill>
            <a:schemeClr val="bg1">
              <a:alpha val="80000"/>
            </a:schemeClr>
          </a:solidFill>
        </p:spPr>
        <p:txBody>
          <a:bodyPr anchor="ctr"/>
          <a:lstStyle/>
          <a:p>
            <a:r>
              <a:rPr lang="en-US" sz="4000" dirty="0">
                <a:solidFill>
                  <a:schemeClr val="accent1"/>
                </a:solidFill>
              </a:rPr>
              <a:t>A </a:t>
            </a:r>
            <a:r>
              <a:rPr lang="en-US" sz="4000" dirty="0" smtClean="0">
                <a:solidFill>
                  <a:schemeClr val="accent1"/>
                </a:solidFill>
              </a:rPr>
              <a:t>semester college course of 3 or more credits counts </a:t>
            </a:r>
            <a:r>
              <a:rPr lang="en-US" sz="4000" dirty="0">
                <a:solidFill>
                  <a:schemeClr val="accent1"/>
                </a:solidFill>
              </a:rPr>
              <a:t>as a </a:t>
            </a:r>
            <a:r>
              <a:rPr lang="en-US" sz="4000" dirty="0" smtClean="0">
                <a:solidFill>
                  <a:schemeClr val="accent1"/>
                </a:solidFill>
              </a:rPr>
              <a:t>one-year </a:t>
            </a:r>
            <a:r>
              <a:rPr lang="en-US" sz="4000" dirty="0">
                <a:solidFill>
                  <a:schemeClr val="accent1"/>
                </a:solidFill>
              </a:rPr>
              <a:t>high school class</a:t>
            </a:r>
            <a:r>
              <a:rPr lang="en-US" sz="3000" dirty="0">
                <a:solidFill>
                  <a:schemeClr val="accent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7162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608" y="1137575"/>
            <a:ext cx="6486850" cy="2626903"/>
          </a:xfrm>
        </p:spPr>
        <p:txBody>
          <a:bodyPr/>
          <a:lstStyle/>
          <a:p>
            <a:pPr marL="344488" indent="-344488"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Count the number of </a:t>
            </a:r>
            <a:r>
              <a:rPr lang="en-US" sz="2800" u="sng" dirty="0"/>
              <a:t>secondary units </a:t>
            </a:r>
            <a:r>
              <a:rPr lang="en-US" sz="2800" dirty="0"/>
              <a:t>for which the student is earning only high school credit</a:t>
            </a:r>
          </a:p>
          <a:p>
            <a:pPr marL="344488" indent="-344488"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Multiply that number by 3</a:t>
            </a:r>
          </a:p>
          <a:p>
            <a:pPr marL="344488" indent="-344488"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Subtract that </a:t>
            </a:r>
            <a:r>
              <a:rPr lang="en-US" sz="2800" dirty="0" smtClean="0"/>
              <a:t>number </a:t>
            </a:r>
            <a:r>
              <a:rPr lang="en-US" sz="2800" dirty="0"/>
              <a:t>from </a:t>
            </a:r>
            <a:r>
              <a:rPr lang="en-US" sz="2800" dirty="0" smtClean="0"/>
              <a:t>30</a:t>
            </a:r>
          </a:p>
          <a:p>
            <a:endParaRPr lang="en-US" sz="2800" dirty="0"/>
          </a:p>
        </p:txBody>
      </p:sp>
      <p:pic>
        <p:nvPicPr>
          <p:cNvPr id="3074" name="Picture 2" descr="C:\Users\nleary\AppData\Local\Microsoft\Windows\Temporary Internet Files\Content.IE5\DO3TF9GW\math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453" y="1771330"/>
            <a:ext cx="1993148" cy="199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724393" y="3835256"/>
            <a:ext cx="7469579" cy="1938992"/>
            <a:chOff x="724394" y="4554687"/>
            <a:chExt cx="7469579" cy="1938992"/>
          </a:xfrm>
        </p:grpSpPr>
        <p:sp>
          <p:nvSpPr>
            <p:cNvPr id="6" name="TextBox 5"/>
            <p:cNvSpPr txBox="1"/>
            <p:nvPr/>
          </p:nvSpPr>
          <p:spPr>
            <a:xfrm>
              <a:off x="724394" y="4554687"/>
              <a:ext cx="746957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Example:</a:t>
              </a:r>
            </a:p>
            <a:p>
              <a:pPr algn="ctr"/>
              <a:r>
                <a:rPr lang="en-US" sz="2400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Student </a:t>
              </a:r>
              <a:r>
                <a:rPr lang="en-US" sz="24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enrolled for 4 secondary units  </a:t>
              </a:r>
            </a:p>
            <a:p>
              <a:pPr algn="ctr"/>
              <a:r>
                <a:rPr lang="en-US" sz="2400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x 3 = 12     30 – 12 = 18</a:t>
              </a:r>
              <a:endPara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Student is eligible to take 18 college credit hours during the current academic year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553197" y="5342745"/>
              <a:ext cx="1650670" cy="352448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435433" y="5342745"/>
              <a:ext cx="1870366" cy="352448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1966" y="304617"/>
            <a:ext cx="8458197" cy="553998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rgbClr val="83A2CA"/>
                </a:solidFill>
              </a:rPr>
              <a:t>How many courses can I take?</a:t>
            </a:r>
            <a:endParaRPr lang="en-US" sz="3600" dirty="0">
              <a:solidFill>
                <a:srgbClr val="83A2CA"/>
              </a:solidFill>
            </a:endParaRPr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01" r="19011" b="16836"/>
          <a:stretch/>
        </p:blipFill>
        <p:spPr>
          <a:xfrm>
            <a:off x="225630" y="863163"/>
            <a:ext cx="5035138" cy="1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50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249"/>
            <a:ext cx="9144000" cy="5795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01880" y="-71249"/>
            <a:ext cx="3206338" cy="5795158"/>
          </a:xfrm>
          <a:prstGeom prst="rect">
            <a:avLst/>
          </a:prstGeom>
          <a:solidFill>
            <a:srgbClr val="31859C">
              <a:alpha val="45098"/>
            </a:srgbClr>
          </a:solidFill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kern="1200">
                <a:solidFill>
                  <a:srgbClr val="C00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000" dirty="0" smtClean="0">
                <a:solidFill>
                  <a:schemeClr val="bg1"/>
                </a:solidFill>
              </a:rPr>
              <a:t>College Credit Plus Advantages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16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colorTemperature colorTemp="5900"/>
                    </a14:imgEffect>
                    <a14:imgEffect>
                      <a14:brightnessContrast bright="10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3027" y="-518172"/>
            <a:ext cx="11241955" cy="7482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315688" y="3250869"/>
            <a:ext cx="6828312" cy="3244932"/>
          </a:xfrm>
          <a:prstGeom prst="rect">
            <a:avLst/>
          </a:prstGeom>
          <a:solidFill>
            <a:srgbClr val="000000">
              <a:alpha val="56863"/>
            </a:srgbClr>
          </a:solidFill>
          <a:ln w="38100">
            <a:noFill/>
            <a:prstDash val="lgDash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t" anchorCtr="0">
            <a:norm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altLang="en-US" sz="1800" b="1" smtClean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457200" lvl="1" indent="0">
              <a:buFont typeface="Arial"/>
              <a:buNone/>
            </a:pPr>
            <a:endParaRPr lang="en-US" altLang="en-US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4263" y="3443844"/>
            <a:ext cx="6069776" cy="553998"/>
          </a:xfrm>
        </p:spPr>
        <p:txBody>
          <a:bodyPr/>
          <a:lstStyle/>
          <a:p>
            <a:pPr algn="l"/>
            <a:r>
              <a:rPr lang="en-US" sz="36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Find the Right Path For You</a:t>
            </a:r>
            <a:endParaRPr lang="en-US" sz="36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4263" y="4104720"/>
            <a:ext cx="6271161" cy="2319831"/>
          </a:xfrm>
        </p:spPr>
        <p:txBody>
          <a:bodyPr/>
          <a:lstStyle/>
          <a:p>
            <a:pPr marL="0" indent="0">
              <a:buNone/>
            </a:pPr>
            <a:r>
              <a:rPr lang="en-US" sz="3000" dirty="0" smtClean="0">
                <a:solidFill>
                  <a:schemeClr val="bg1"/>
                </a:solidFill>
              </a:rPr>
              <a:t>Counselors will share sample pathways with you</a:t>
            </a:r>
          </a:p>
          <a:p>
            <a:pPr marL="0" indent="0">
              <a:buNone/>
            </a:pPr>
            <a:endParaRPr lang="en-US" sz="12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000" dirty="0" smtClean="0">
                <a:solidFill>
                  <a:schemeClr val="bg1"/>
                </a:solidFill>
              </a:rPr>
              <a:t>Pathways are courses to help you choose, not obligate you</a:t>
            </a:r>
            <a:endParaRPr lang="en-US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3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7"/>
          <a:stretch/>
        </p:blipFill>
        <p:spPr>
          <a:xfrm>
            <a:off x="0" y="0"/>
            <a:ext cx="9144000" cy="58293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2" y="644225"/>
            <a:ext cx="3924742" cy="2438111"/>
          </a:xfrm>
        </p:spPr>
        <p:txBody>
          <a:bodyPr/>
          <a:lstStyle/>
          <a:p>
            <a:pPr algn="l"/>
            <a:r>
              <a:rPr lang="en-US" sz="3600" dirty="0"/>
              <a:t>Transfer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200" b="0" dirty="0" smtClean="0"/>
              <a:t>your CCP credits to LCCC or another college/university</a:t>
            </a:r>
            <a:endParaRPr lang="en-US" sz="3600" b="0" dirty="0"/>
          </a:p>
        </p:txBody>
      </p:sp>
      <p:sp>
        <p:nvSpPr>
          <p:cNvPr id="3" name="TextBox 2"/>
          <p:cNvSpPr txBox="1"/>
          <p:nvPr/>
        </p:nvSpPr>
        <p:spPr>
          <a:xfrm>
            <a:off x="104998" y="3082336"/>
            <a:ext cx="31485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sz="2400" dirty="0">
                <a:hlinkClick r:id="rId4"/>
              </a:rPr>
              <a:t>www.transferology.com</a:t>
            </a:r>
            <a:endParaRPr lang="en-US" sz="2400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4998" y="4067353"/>
            <a:ext cx="4797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/>
                <a:ea typeface="+mj-ea"/>
                <a:cs typeface="Arial"/>
              </a:rPr>
              <a:t>Retain entering </a:t>
            </a:r>
            <a:r>
              <a:rPr lang="en-US" sz="2400" b="1" dirty="0">
                <a:solidFill>
                  <a:srgbClr val="C00000"/>
                </a:solidFill>
                <a:latin typeface="Arial"/>
                <a:ea typeface="+mj-ea"/>
                <a:cs typeface="Arial"/>
              </a:rPr>
              <a:t>freshman </a:t>
            </a:r>
            <a:r>
              <a:rPr lang="en-US" sz="2400" b="1" dirty="0" smtClean="0">
                <a:solidFill>
                  <a:srgbClr val="C00000"/>
                </a:solidFill>
                <a:latin typeface="Arial"/>
                <a:ea typeface="+mj-ea"/>
                <a:cs typeface="Arial"/>
              </a:rPr>
              <a:t/>
            </a:r>
            <a:br>
              <a:rPr lang="en-US" sz="2400" b="1" dirty="0" smtClean="0">
                <a:solidFill>
                  <a:srgbClr val="C00000"/>
                </a:solidFill>
                <a:latin typeface="Arial"/>
                <a:ea typeface="+mj-ea"/>
                <a:cs typeface="Arial"/>
              </a:rPr>
            </a:br>
            <a:r>
              <a:rPr lang="en-US" sz="2400" b="1" dirty="0" smtClean="0">
                <a:solidFill>
                  <a:srgbClr val="C00000"/>
                </a:solidFill>
                <a:latin typeface="Arial"/>
                <a:ea typeface="+mj-ea"/>
                <a:cs typeface="Arial"/>
              </a:rPr>
              <a:t>status </a:t>
            </a:r>
            <a:r>
              <a:rPr lang="en-US" sz="2400" b="1" dirty="0">
                <a:solidFill>
                  <a:srgbClr val="C00000"/>
                </a:solidFill>
                <a:latin typeface="Arial"/>
                <a:ea typeface="+mj-ea"/>
                <a:cs typeface="Arial"/>
              </a:rPr>
              <a:t>for scholarships!</a:t>
            </a:r>
          </a:p>
        </p:txBody>
      </p:sp>
    </p:spTree>
    <p:extLst>
      <p:ext uri="{BB962C8B-B14F-4D97-AF65-F5344CB8AC3E}">
        <p14:creationId xmlns:p14="http://schemas.microsoft.com/office/powerpoint/2010/main" val="300906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4"/>
          <a:stretch/>
        </p:blipFill>
        <p:spPr>
          <a:xfrm>
            <a:off x="-7326" y="1"/>
            <a:ext cx="9176726" cy="57912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6879" y="3880534"/>
            <a:ext cx="9512135" cy="646331"/>
          </a:xfrm>
          <a:solidFill>
            <a:schemeClr val="accent1">
              <a:alpha val="54118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What is College Credit Plus?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74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28" b="25219"/>
          <a:stretch/>
        </p:blipFill>
        <p:spPr>
          <a:xfrm>
            <a:off x="0" y="2692823"/>
            <a:ext cx="9144000" cy="31582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134" y="463138"/>
            <a:ext cx="8229600" cy="646331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83A2CA"/>
                </a:solidFill>
              </a:rPr>
              <a:t>Weighted Grades</a:t>
            </a:r>
            <a:endParaRPr lang="en-US" dirty="0">
              <a:solidFill>
                <a:srgbClr val="83A2C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1520" y="1146221"/>
            <a:ext cx="8229600" cy="154660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College courses must be weighted the same as Advanced Placement and International Baccalaureate in the same subject area.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4384" y="3199415"/>
            <a:ext cx="15430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AP, IB</a:t>
            </a: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Course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43712" y="3185127"/>
            <a:ext cx="16573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College</a:t>
            </a: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Course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95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457200"/>
            <a:ext cx="8229600" cy="64633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kern="1200">
                <a:solidFill>
                  <a:srgbClr val="C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/>
            <a:r>
              <a:rPr lang="en-US" dirty="0" smtClean="0">
                <a:solidFill>
                  <a:srgbClr val="83A2CA"/>
                </a:solidFill>
              </a:rPr>
              <a:t>Other Benefits</a:t>
            </a:r>
            <a:endParaRPr lang="en-US" dirty="0">
              <a:solidFill>
                <a:srgbClr val="83A2CA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199" y="1783176"/>
            <a:ext cx="8229601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Reduce time and cost of degree completion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Remain in high school environment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Take courses not available at high school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Career exploration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Access LCCC services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College Environment and LCCC Faculty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01" r="19011" b="16836"/>
          <a:stretch/>
        </p:blipFill>
        <p:spPr>
          <a:xfrm>
            <a:off x="259278" y="1121184"/>
            <a:ext cx="5035138" cy="1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36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Picture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682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7"/>
          <a:stretch/>
        </p:blipFill>
        <p:spPr bwMode="auto">
          <a:xfrm>
            <a:off x="-178125" y="-308767"/>
            <a:ext cx="9500260" cy="6008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954492" y="501726"/>
            <a:ext cx="5213268" cy="2253346"/>
          </a:xfrm>
          <a:prstGeom prst="rect">
            <a:avLst/>
          </a:prstGeom>
          <a:solidFill>
            <a:schemeClr val="bg1">
              <a:alpha val="29000"/>
            </a:schemeClr>
          </a:solidFill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kern="1200">
                <a:solidFill>
                  <a:srgbClr val="C00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000" dirty="0" smtClean="0">
                <a:solidFill>
                  <a:srgbClr val="83A2CA"/>
                </a:solidFill>
              </a:rPr>
              <a:t>Is College Credit Plus the right choice for me? </a:t>
            </a:r>
            <a:endParaRPr lang="en-US" sz="4000" dirty="0">
              <a:solidFill>
                <a:srgbClr val="83A2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36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11" r="3384" b="20178"/>
          <a:stretch/>
        </p:blipFill>
        <p:spPr>
          <a:xfrm>
            <a:off x="0" y="0"/>
            <a:ext cx="9144000" cy="581501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576"/>
            <a:ext cx="8229600" cy="1292662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If you fail </a:t>
            </a:r>
            <a:r>
              <a:rPr lang="en-US" sz="4000" dirty="0" smtClean="0">
                <a:solidFill>
                  <a:schemeClr val="bg1"/>
                </a:solidFill>
              </a:rPr>
              <a:t>a </a:t>
            </a:r>
            <a:r>
              <a:rPr lang="en-US" sz="4000" dirty="0">
                <a:solidFill>
                  <a:schemeClr val="bg1"/>
                </a:solidFill>
              </a:rPr>
              <a:t>class or drop </a:t>
            </a:r>
            <a:r>
              <a:rPr lang="en-US" sz="4000" dirty="0" smtClean="0">
                <a:solidFill>
                  <a:schemeClr val="bg1"/>
                </a:solidFill>
              </a:rPr>
              <a:t>it too late, </a:t>
            </a:r>
            <a:r>
              <a:rPr lang="en-US" sz="4000" dirty="0">
                <a:solidFill>
                  <a:schemeClr val="bg1"/>
                </a:solidFill>
              </a:rPr>
              <a:t>you may have to pay </a:t>
            </a:r>
            <a:r>
              <a:rPr lang="en-US" sz="4000" dirty="0" smtClean="0">
                <a:solidFill>
                  <a:schemeClr val="bg1"/>
                </a:solidFill>
              </a:rPr>
              <a:t>for it</a:t>
            </a:r>
            <a:r>
              <a:rPr lang="en-US" sz="4400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73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7" r="17506" b="9458"/>
          <a:stretch/>
        </p:blipFill>
        <p:spPr bwMode="auto">
          <a:xfrm>
            <a:off x="-605638" y="-330985"/>
            <a:ext cx="9741537" cy="7499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57008" y="1774484"/>
            <a:ext cx="4120737" cy="5279459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956956" y="1270658"/>
            <a:ext cx="6187044" cy="752338"/>
          </a:xfrm>
          <a:prstGeom prst="rect">
            <a:avLst/>
          </a:prstGeom>
          <a:solidFill>
            <a:srgbClr val="00B0F0">
              <a:alpha val="54118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857008" y="2026630"/>
            <a:ext cx="439764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 transcripts are permanent records</a:t>
            </a: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failures, high school graduation can be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jeopardized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Removed from HS environment</a:t>
            </a:r>
            <a:b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Coursework intended for adult learners</a:t>
            </a:r>
            <a:b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LCCC’s academic calendar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170713" y="1305415"/>
            <a:ext cx="5003284" cy="64633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kern="1200">
                <a:solidFill>
                  <a:srgbClr val="C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/>
            <a:r>
              <a:rPr lang="en-US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Things to Consider</a:t>
            </a:r>
            <a:endParaRPr lang="en-US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578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5636"/>
            <a:ext cx="9147679" cy="6074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106879" y="950026"/>
            <a:ext cx="4892635" cy="1270659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kern="1200">
                <a:solidFill>
                  <a:srgbClr val="C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/>
            <a:r>
              <a:rPr lang="en-US" sz="4000" dirty="0" smtClean="0">
                <a:solidFill>
                  <a:srgbClr val="83A2CA"/>
                </a:solidFill>
              </a:rPr>
              <a:t>		</a:t>
            </a:r>
            <a:r>
              <a:rPr lang="en-US" sz="5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 Steps</a:t>
            </a:r>
            <a:endParaRPr lang="en-US" sz="40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591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9811"/>
            <a:ext cx="10056567" cy="6678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546" y="762001"/>
            <a:ext cx="5943601" cy="5486400"/>
          </a:xfrm>
          <a:solidFill>
            <a:srgbClr val="FFFFFF">
              <a:alpha val="65098"/>
            </a:srgbClr>
          </a:solidFill>
          <a:ln w="38100">
            <a:noFill/>
            <a:prstDash val="lgDash"/>
          </a:ln>
        </p:spPr>
        <p:txBody>
          <a:bodyPr>
            <a:normAutofit/>
          </a:bodyPr>
          <a:lstStyle/>
          <a:p>
            <a:pPr lvl="1" eaLnBrk="1" hangingPunct="1"/>
            <a:endParaRPr lang="en-US" altLang="en-US" sz="1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457200" lvl="1" indent="0" eaLnBrk="1" hangingPunct="1">
              <a:buNone/>
            </a:pPr>
            <a:endParaRPr lang="en-US" altLang="en-US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8766" y="6096000"/>
            <a:ext cx="9144000" cy="599209"/>
            <a:chOff x="0" y="6154907"/>
            <a:chExt cx="9144000" cy="599209"/>
          </a:xfrm>
        </p:grpSpPr>
        <p:sp>
          <p:nvSpPr>
            <p:cNvPr id="13" name="Rectangle 12"/>
            <p:cNvSpPr/>
            <p:nvPr/>
          </p:nvSpPr>
          <p:spPr>
            <a:xfrm>
              <a:off x="6477000" y="6154907"/>
              <a:ext cx="2667000" cy="59920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56" t="43232" r="19150" b="44377"/>
            <a:stretch/>
          </p:blipFill>
          <p:spPr>
            <a:xfrm>
              <a:off x="6781800" y="6172200"/>
              <a:ext cx="2289713" cy="581916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/>
          </p:nvCxnSpPr>
          <p:spPr>
            <a:xfrm flipH="1">
              <a:off x="0" y="6497807"/>
              <a:ext cx="6477000" cy="0"/>
            </a:xfrm>
            <a:prstGeom prst="line">
              <a:avLst/>
            </a:prstGeom>
            <a:ln w="76200">
              <a:solidFill>
                <a:schemeClr val="accent3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0" y="-29739"/>
            <a:ext cx="9144000" cy="609599"/>
            <a:chOff x="0" y="0"/>
            <a:chExt cx="9144000" cy="443345"/>
          </a:xfrm>
          <a:solidFill>
            <a:schemeClr val="accent1">
              <a:lumMod val="50000"/>
            </a:schemeClr>
          </a:solidFill>
        </p:grpSpPr>
        <p:sp>
          <p:nvSpPr>
            <p:cNvPr id="25" name="Rectangle 24"/>
            <p:cNvSpPr/>
            <p:nvPr/>
          </p:nvSpPr>
          <p:spPr>
            <a:xfrm>
              <a:off x="0" y="0"/>
              <a:ext cx="9144000" cy="1524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0" y="304800"/>
              <a:ext cx="9144000" cy="0"/>
            </a:xfrm>
            <a:prstGeom prst="line">
              <a:avLst/>
            </a:prstGeom>
            <a:grpFill/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0" y="443345"/>
              <a:ext cx="9144000" cy="0"/>
            </a:xfrm>
            <a:prstGeom prst="line">
              <a:avLst/>
            </a:prstGeom>
            <a:grpFill/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228600" y="990600"/>
            <a:ext cx="5480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Apply</a:t>
            </a:r>
            <a:endParaRPr lang="en-US" sz="4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2990" y="1698486"/>
            <a:ext cx="55626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Submit your CCP application, with signatures and transcripts, to LCCC </a:t>
            </a:r>
          </a:p>
          <a:p>
            <a:endParaRPr lang="en-US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Take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COMPASS assessment OR send ACT/SAT scores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5159387"/>
              </p:ext>
            </p:extLst>
          </p:nvPr>
        </p:nvGraphicFramePr>
        <p:xfrm>
          <a:off x="380999" y="4114800"/>
          <a:ext cx="5181600" cy="175260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295400"/>
                <a:gridCol w="1295400"/>
                <a:gridCol w="1295400"/>
                <a:gridCol w="1295400"/>
              </a:tblGrid>
              <a:tr h="43815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ENGLISH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MATH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READING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solidFill>
                      <a:schemeClr val="accent1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</a:t>
                      </a:r>
                      <a:endParaRPr lang="en-US" sz="1600" b="1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</a:t>
                      </a:r>
                      <a:endParaRPr lang="en-US" sz="1600" b="1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430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520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COMPASS</a:t>
                      </a:r>
                      <a:endParaRPr lang="en-US" sz="1600" b="1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6301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8333" y="3"/>
            <a:ext cx="103144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88930" y="876303"/>
            <a:ext cx="4934062" cy="510540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kern="1200">
                <a:solidFill>
                  <a:srgbClr val="C00000"/>
                </a:solidFill>
                <a:latin typeface="Arial"/>
                <a:ea typeface="+mj-ea"/>
                <a:cs typeface="Arial"/>
              </a:defRPr>
            </a:lvl1pPr>
          </a:lstStyle>
          <a:p>
            <a:pPr marL="798513" indent="-452438" algn="l"/>
            <a:r>
              <a:rPr lang="en-US" sz="4000" dirty="0" smtClean="0">
                <a:solidFill>
                  <a:schemeClr val="accent1"/>
                </a:solidFill>
              </a:rPr>
              <a:t>Next Steps</a:t>
            </a:r>
          </a:p>
          <a:p>
            <a:pPr marL="798513" lvl="2" indent="-452438">
              <a:buFont typeface="Arial" panose="020B0604020202020204" pitchFamily="34" charset="0"/>
              <a:buChar char="•"/>
            </a:pPr>
            <a:endParaRPr lang="en-US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9913" lvl="2" indent="-223838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Complete an orientation</a:t>
            </a:r>
          </a:p>
          <a:p>
            <a:pPr marL="628650" lvl="3" indent="-282575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www.lorainccc.edu/orientation</a:t>
            </a:r>
            <a:r>
              <a:rPr lang="en-US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9913" lvl="2" indent="-223838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Meet with your high school guidance counselor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to choose courses and complete the Course Authorization Form</a:t>
            </a:r>
            <a:endParaRPr lang="en-US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69913" lvl="2" indent="-223838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Schedule Classes</a:t>
            </a:r>
            <a:endParaRPr lang="en-US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1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009403"/>
            <a:ext cx="9144000" cy="4762005"/>
          </a:xfrm>
          <a:prstGeom prst="rect">
            <a:avLst/>
          </a:prstGeom>
          <a:solidFill>
            <a:srgbClr val="C0DB37">
              <a:alpha val="3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0" y="1162214"/>
            <a:ext cx="45720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2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Meet with an LCCC advisor to schedule classes if you are taking classes at an LCCC Campus</a:t>
            </a:r>
          </a:p>
          <a:p>
            <a:pPr marL="285750" lvl="2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Advising sessions at LCCC and some high schools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Enrollment Services Hours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3" indent="-284163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M/W/F - 8:30 a.m. to 5 p.m.</a:t>
            </a:r>
          </a:p>
          <a:p>
            <a:pPr marL="628650" lvl="3" indent="-284163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T/TR – 8:30 a.m. to 7:30 p.m.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Order your books online!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01" r="19011" b="16836"/>
          <a:stretch/>
        </p:blipFill>
        <p:spPr>
          <a:xfrm>
            <a:off x="35625" y="770583"/>
            <a:ext cx="5035138" cy="190880"/>
          </a:xfrm>
          <a:prstGeom prst="rect">
            <a:avLst/>
          </a:prstGeom>
        </p:spPr>
      </p:pic>
      <p:pic>
        <p:nvPicPr>
          <p:cNvPr id="5123" name="Picture 3" descr="C:\Users\nleary\AppData\Local\Microsoft\Windows\Temporary Internet Files\Content.IE5\DO3TF9GW\planner2[1]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38" b="11353"/>
          <a:stretch/>
        </p:blipFill>
        <p:spPr bwMode="auto">
          <a:xfrm>
            <a:off x="283373" y="1245339"/>
            <a:ext cx="4051121" cy="4323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19694" y="148442"/>
            <a:ext cx="8229600" cy="64633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kern="1200">
                <a:solidFill>
                  <a:srgbClr val="C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/>
            <a:r>
              <a:rPr lang="en-US" dirty="0" smtClean="0">
                <a:solidFill>
                  <a:srgbClr val="83A2CA"/>
                </a:solidFill>
              </a:rPr>
              <a:t>Scheduling Classes</a:t>
            </a:r>
            <a:endParaRPr lang="en-US" dirty="0">
              <a:solidFill>
                <a:srgbClr val="83A2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68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0" y="-29739"/>
            <a:ext cx="9144000" cy="609599"/>
            <a:chOff x="0" y="0"/>
            <a:chExt cx="9144000" cy="443345"/>
          </a:xfrm>
          <a:solidFill>
            <a:schemeClr val="accent1">
              <a:lumMod val="50000"/>
            </a:schemeClr>
          </a:solidFill>
        </p:grpSpPr>
        <p:sp>
          <p:nvSpPr>
            <p:cNvPr id="25" name="Rectangle 24"/>
            <p:cNvSpPr/>
            <p:nvPr/>
          </p:nvSpPr>
          <p:spPr>
            <a:xfrm>
              <a:off x="0" y="0"/>
              <a:ext cx="9144000" cy="1524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0" y="304800"/>
              <a:ext cx="9144000" cy="0"/>
            </a:xfrm>
            <a:prstGeom prst="line">
              <a:avLst/>
            </a:prstGeom>
            <a:grpFill/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0" y="443345"/>
              <a:ext cx="9144000" cy="0"/>
            </a:xfrm>
            <a:prstGeom prst="line">
              <a:avLst/>
            </a:prstGeom>
            <a:grpFill/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439" y="698106"/>
            <a:ext cx="5455530" cy="482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8130" y="698107"/>
            <a:ext cx="3657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Campus Locations</a:t>
            </a:r>
          </a:p>
          <a:p>
            <a:endParaRPr lang="en-US" sz="800" b="1" dirty="0"/>
          </a:p>
          <a:p>
            <a:r>
              <a:rPr lang="en-US" b="1" dirty="0" smtClean="0"/>
              <a:t>Elyria </a:t>
            </a:r>
          </a:p>
          <a:p>
            <a:r>
              <a:rPr lang="en-US" sz="1600" dirty="0" smtClean="0"/>
              <a:t>1005 North Abbe Rd.</a:t>
            </a:r>
          </a:p>
          <a:p>
            <a:endParaRPr lang="en-US" sz="1000" b="1" dirty="0"/>
          </a:p>
          <a:p>
            <a:r>
              <a:rPr lang="en-US" b="1" dirty="0" smtClean="0"/>
              <a:t>Lorain</a:t>
            </a:r>
          </a:p>
          <a:p>
            <a:r>
              <a:rPr lang="en-US" sz="1600" dirty="0" smtClean="0"/>
              <a:t>201 W. Erie Ave. </a:t>
            </a:r>
          </a:p>
          <a:p>
            <a:r>
              <a:rPr lang="en-US" sz="1600" dirty="0" smtClean="0"/>
              <a:t>www.lorainccc.edu/lorain</a:t>
            </a:r>
          </a:p>
          <a:p>
            <a:endParaRPr lang="en-US" sz="1100" dirty="0"/>
          </a:p>
          <a:p>
            <a:r>
              <a:rPr lang="en-US" b="1" dirty="0" smtClean="0"/>
              <a:t>North Ridgeville</a:t>
            </a:r>
          </a:p>
          <a:p>
            <a:r>
              <a:rPr lang="en-US" sz="1600" dirty="0" smtClean="0"/>
              <a:t>32121 Lorain Rd. </a:t>
            </a:r>
          </a:p>
          <a:p>
            <a:r>
              <a:rPr lang="en-US" sz="1600" dirty="0" smtClean="0"/>
              <a:t>www.lorainccc.edu/ridge</a:t>
            </a:r>
          </a:p>
          <a:p>
            <a:endParaRPr lang="en-US" sz="1100" b="1" dirty="0"/>
          </a:p>
          <a:p>
            <a:r>
              <a:rPr lang="en-US" b="1" dirty="0" smtClean="0"/>
              <a:t>Wellington</a:t>
            </a:r>
          </a:p>
          <a:p>
            <a:r>
              <a:rPr lang="en-US" sz="1600" dirty="0" smtClean="0"/>
              <a:t>151 Commerce Dr. </a:t>
            </a:r>
          </a:p>
          <a:p>
            <a:r>
              <a:rPr lang="en-US" sz="1600" dirty="0" smtClean="0"/>
              <a:t>www.lorainccc.edu/wellington</a:t>
            </a:r>
            <a:endParaRPr lang="en-US" sz="1600" dirty="0"/>
          </a:p>
          <a:p>
            <a:endParaRPr lang="en-US" sz="1100" b="1" dirty="0" smtClean="0"/>
          </a:p>
          <a:p>
            <a:r>
              <a:rPr lang="en-US" b="1" dirty="0" smtClean="0"/>
              <a:t>Midpoint </a:t>
            </a:r>
          </a:p>
          <a:p>
            <a:r>
              <a:rPr lang="en-US" sz="1600" dirty="0" smtClean="0"/>
              <a:t>50 Pearl Rd., Suite 300 (Brunswick)</a:t>
            </a:r>
          </a:p>
          <a:p>
            <a:r>
              <a:rPr lang="en-US" sz="1600" dirty="0" smtClean="0"/>
              <a:t>www.midpointcampus.com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315236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254" y="457200"/>
            <a:ext cx="8915400" cy="646331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C0DB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College Credit Plus?</a:t>
            </a:r>
            <a:endParaRPr lang="en-US" dirty="0">
              <a:solidFill>
                <a:srgbClr val="C0DB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66324" y="1873187"/>
            <a:ext cx="561910" cy="51928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1543031" y="1873187"/>
            <a:ext cx="7158053" cy="351724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dirty="0" smtClean="0"/>
              <a:t>State program in which students can earn dual credit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dirty="0" smtClean="0"/>
              <a:t>Counts for both high school and college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dirty="0" smtClean="0"/>
              <a:t>Complete degree in fewer terms and with greater flexibility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771699" y="2966242"/>
            <a:ext cx="561910" cy="51928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777074" y="3631808"/>
            <a:ext cx="561910" cy="51928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01" r="19011" b="16836"/>
          <a:stretch/>
        </p:blipFill>
        <p:spPr>
          <a:xfrm>
            <a:off x="1" y="1103531"/>
            <a:ext cx="5035138" cy="190880"/>
          </a:xfrm>
        </p:spPr>
      </p:pic>
    </p:spTree>
    <p:extLst>
      <p:ext uri="{BB962C8B-B14F-4D97-AF65-F5344CB8AC3E}">
        <p14:creationId xmlns:p14="http://schemas.microsoft.com/office/powerpoint/2010/main" val="382575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950" y="390305"/>
            <a:ext cx="4248150" cy="5355312"/>
          </a:xfrm>
        </p:spPr>
        <p:txBody>
          <a:bodyPr/>
          <a:lstStyle/>
          <a:p>
            <a:r>
              <a:rPr lang="en-US" sz="4400" dirty="0" smtClean="0"/>
              <a:t>Deadline for Students:</a:t>
            </a:r>
            <a:br>
              <a:rPr lang="en-US" sz="4400" dirty="0" smtClean="0"/>
            </a:br>
            <a:r>
              <a:rPr lang="en-US" sz="2000" dirty="0" smtClean="0"/>
              <a:t> 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000" dirty="0">
                <a:solidFill>
                  <a:schemeClr val="tx1"/>
                </a:solidFill>
              </a:rPr>
              <a:t>B</a:t>
            </a:r>
            <a:r>
              <a:rPr lang="en-US" sz="4000" dirty="0" smtClean="0">
                <a:solidFill>
                  <a:schemeClr val="tx1"/>
                </a:solidFill>
              </a:rPr>
              <a:t>y </a:t>
            </a:r>
            <a:r>
              <a:rPr lang="en-US" sz="4000" dirty="0">
                <a:solidFill>
                  <a:schemeClr val="tx1"/>
                </a:solidFill>
              </a:rPr>
              <a:t>April </a:t>
            </a:r>
            <a:r>
              <a:rPr lang="en-US" sz="4000" dirty="0" smtClean="0">
                <a:solidFill>
                  <a:schemeClr val="tx1"/>
                </a:solidFill>
              </a:rPr>
              <a:t>1,</a:t>
            </a:r>
            <a:r>
              <a:rPr lang="en-US" sz="4000" dirty="0">
                <a:solidFill>
                  <a:schemeClr val="tx1"/>
                </a:solidFill>
              </a:rPr>
              <a:t/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 smtClean="0">
                <a:solidFill>
                  <a:schemeClr val="tx1"/>
                </a:solidFill>
              </a:rPr>
              <a:t>you must tell your high school if you intend to participate next year.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625" y="825500"/>
            <a:ext cx="3732650" cy="4878388"/>
          </a:xfrm>
        </p:spPr>
      </p:pic>
    </p:spTree>
    <p:extLst>
      <p:ext uri="{BB962C8B-B14F-4D97-AF65-F5344CB8AC3E}">
        <p14:creationId xmlns:p14="http://schemas.microsoft.com/office/powerpoint/2010/main" val="45043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fs01\redirects\ahorning\My Documents\Desktop\New Website Content Pages\Photos\AR-141029526.jpg&amp;maxh=400&amp;maxw=667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44"/>
          <a:stretch/>
        </p:blipFill>
        <p:spPr bwMode="auto">
          <a:xfrm>
            <a:off x="-1" y="491720"/>
            <a:ext cx="9127429" cy="6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0083" y="669851"/>
            <a:ext cx="5646717" cy="767063"/>
          </a:xfrm>
          <a:ln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83A2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 Dates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3871354" y="1828800"/>
            <a:ext cx="4815445" cy="4038600"/>
          </a:xfrm>
          <a:noFill/>
          <a:ln w="38100">
            <a:noFill/>
            <a:prstDash val="lgDash"/>
          </a:ln>
        </p:spPr>
        <p:txBody>
          <a:bodyPr>
            <a:normAutofit/>
          </a:bodyPr>
          <a:lstStyle/>
          <a:p>
            <a:pPr marL="0" indent="0" algn="ctr">
              <a:buClr>
                <a:schemeClr val="bg1">
                  <a:lumMod val="50000"/>
                </a:schemeClr>
              </a:buClr>
              <a:buNone/>
            </a:pPr>
            <a:r>
              <a:rPr lang="en-US" altLang="en-US" sz="3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21, 2016</a:t>
            </a:r>
          </a:p>
          <a:p>
            <a:pPr marL="0" indent="0" algn="ctr">
              <a:buClr>
                <a:schemeClr val="bg1">
                  <a:lumMod val="50000"/>
                </a:schemeClr>
              </a:buClr>
              <a:buNone/>
            </a:pPr>
            <a:r>
              <a:rPr lang="en-US" alt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 Semester Registration Begins</a:t>
            </a:r>
          </a:p>
          <a:p>
            <a:pPr marL="0" indent="0" algn="ctr">
              <a:buClr>
                <a:schemeClr val="bg1">
                  <a:lumMod val="50000"/>
                </a:schemeClr>
              </a:buClr>
              <a:buNone/>
            </a:pPr>
            <a:endParaRPr lang="en-US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Clr>
                <a:schemeClr val="bg1">
                  <a:lumMod val="50000"/>
                </a:schemeClr>
              </a:buClr>
              <a:buNone/>
            </a:pPr>
            <a:r>
              <a:rPr lang="en-US" altLang="en-US" sz="3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 </a:t>
            </a:r>
            <a:r>
              <a:rPr lang="en-US" altLang="en-US" sz="3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15, 2016</a:t>
            </a:r>
            <a:endParaRPr lang="en-US" altLang="en-US" sz="3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Clr>
                <a:schemeClr val="bg1">
                  <a:lumMod val="50000"/>
                </a:schemeClr>
              </a:buClr>
              <a:buNone/>
            </a:pPr>
            <a:r>
              <a:rPr lang="en-US" alt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LCCC College Credit Plus Application Deadline</a:t>
            </a:r>
          </a:p>
          <a:p>
            <a:pPr marL="0" indent="0" algn="ctr">
              <a:buClr>
                <a:schemeClr val="bg1">
                  <a:lumMod val="50000"/>
                </a:schemeClr>
              </a:buClr>
              <a:buNone/>
            </a:pPr>
            <a:endParaRPr lang="en-US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Clr>
                <a:schemeClr val="bg1">
                  <a:lumMod val="50000"/>
                </a:schemeClr>
              </a:buClr>
              <a:buNone/>
            </a:pPr>
            <a:r>
              <a:rPr lang="en-US" altLang="en-US" sz="3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 24, 2015</a:t>
            </a:r>
          </a:p>
          <a:p>
            <a:pPr marL="0" indent="0" algn="ctr">
              <a:buClr>
                <a:schemeClr val="bg1">
                  <a:lumMod val="50000"/>
                </a:schemeClr>
              </a:buClr>
              <a:buNone/>
            </a:pPr>
            <a:r>
              <a:rPr lang="en-US" alt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 Semester Begins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0" y="0"/>
            <a:ext cx="9144000" cy="443345"/>
            <a:chOff x="0" y="0"/>
            <a:chExt cx="9144000" cy="443345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9144000" cy="1524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0" y="304800"/>
              <a:ext cx="91440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0" y="443345"/>
              <a:ext cx="91440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Content Placeholder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01" r="19011" b="16836"/>
          <a:stretch/>
        </p:blipFill>
        <p:spPr>
          <a:xfrm>
            <a:off x="3740730" y="1317723"/>
            <a:ext cx="5035138" cy="1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620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07379"/>
            <a:ext cx="9144000" cy="19089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4928261"/>
            <a:ext cx="9144000" cy="154377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6575"/>
            <a:ext cx="8229600" cy="492443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rgbClr val="C0DB37"/>
                </a:solidFill>
              </a:rPr>
              <a:t>Helpful Links</a:t>
            </a:r>
            <a:endParaRPr lang="en-US" sz="3200" dirty="0">
              <a:solidFill>
                <a:srgbClr val="C0DB3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07379"/>
            <a:ext cx="8229600" cy="738135"/>
          </a:xfrm>
        </p:spPr>
        <p:txBody>
          <a:bodyPr/>
          <a:lstStyle/>
          <a:p>
            <a:pPr marL="0" indent="0" algn="ctr">
              <a:buNone/>
            </a:pPr>
            <a:r>
              <a:rPr lang="en-US" u="sng" dirty="0" smtClean="0"/>
              <a:t>www.ohiohighered.org/ccp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"/>
          <a:stretch/>
        </p:blipFill>
        <p:spPr bwMode="auto">
          <a:xfrm>
            <a:off x="2804932" y="1683712"/>
            <a:ext cx="3460485" cy="1083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01" r="19011" b="16836"/>
          <a:stretch/>
        </p:blipFill>
        <p:spPr>
          <a:xfrm>
            <a:off x="301625" y="783393"/>
            <a:ext cx="5035138" cy="19088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20373" y="3135086"/>
            <a:ext cx="8229600" cy="9025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endParaRPr lang="en-US" sz="900" u="sng" dirty="0" smtClean="0"/>
          </a:p>
          <a:p>
            <a:pPr marL="0" indent="0" algn="ctr">
              <a:buFont typeface="Arial"/>
              <a:buNone/>
            </a:pPr>
            <a:r>
              <a:rPr lang="en-US" b="1" u="sng" dirty="0" smtClean="0"/>
              <a:t>www.lorainccc.edu/ccp</a:t>
            </a:r>
          </a:p>
          <a:p>
            <a:pPr marL="0" indent="0" algn="ctr">
              <a:buFont typeface="Arial"/>
              <a:buNone/>
            </a:pPr>
            <a:endParaRPr lang="en-US" sz="1800" dirty="0"/>
          </a:p>
          <a:p>
            <a:pPr marL="0" indent="0" algn="ctr">
              <a:buFont typeface="Arial"/>
              <a:buNone/>
            </a:pPr>
            <a:endParaRPr lang="en-US" sz="1800" u="sng" dirty="0" smtClean="0"/>
          </a:p>
          <a:p>
            <a:pPr marL="0" indent="0" algn="ctr">
              <a:buFont typeface="Arial"/>
              <a:buNone/>
            </a:pPr>
            <a:endParaRPr lang="en-US" sz="2800" u="sng" dirty="0" smtClean="0">
              <a:solidFill>
                <a:schemeClr val="bg1"/>
              </a:solidFill>
            </a:endParaRPr>
          </a:p>
          <a:p>
            <a:pPr marL="0" indent="0" algn="ctr">
              <a:buFont typeface="Arial"/>
              <a:buNone/>
            </a:pPr>
            <a:r>
              <a:rPr lang="en-US" u="sng" dirty="0" smtClean="0">
                <a:solidFill>
                  <a:schemeClr val="bg1"/>
                </a:solidFill>
              </a:rPr>
              <a:t>www.transferology.com</a:t>
            </a:r>
          </a:p>
          <a:p>
            <a:pPr marL="0" indent="0" algn="ctr">
              <a:buFont typeface="Arial"/>
              <a:buNone/>
            </a:pP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835" y="5684805"/>
            <a:ext cx="4946359" cy="704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015" y="3990583"/>
            <a:ext cx="2794269" cy="58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91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46331"/>
          </a:xfrm>
        </p:spPr>
        <p:txBody>
          <a:bodyPr/>
          <a:lstStyle/>
          <a:p>
            <a:r>
              <a:rPr lang="en-US" dirty="0" smtClean="0"/>
              <a:t>Like us on Facebook!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005" y="1219253"/>
            <a:ext cx="8787740" cy="738135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 smtClean="0">
                <a:hlinkClick r:id="rId3"/>
              </a:rPr>
              <a:t>http://www.facebook.com/CollegeCreditPlusLorainCCC</a:t>
            </a:r>
            <a:endParaRPr lang="en-US" sz="2800" dirty="0" smtClean="0"/>
          </a:p>
          <a:p>
            <a:pPr marL="0" indent="0" algn="ctr">
              <a:buNone/>
            </a:pPr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3283" y="1874260"/>
            <a:ext cx="7660647" cy="3552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42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" t="21855" r="6416" b="23847"/>
          <a:stretch/>
        </p:blipFill>
        <p:spPr>
          <a:xfrm>
            <a:off x="0" y="0"/>
            <a:ext cx="9144000" cy="569595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3950" y="603966"/>
            <a:ext cx="6667500" cy="3924151"/>
          </a:xfrm>
        </p:spPr>
        <p:txBody>
          <a:bodyPr/>
          <a:lstStyle/>
          <a:p>
            <a:pPr algn="ctr">
              <a:lnSpc>
                <a:spcPts val="3360"/>
              </a:lnSpc>
              <a:spcAft>
                <a:spcPts val="1200"/>
              </a:spcAft>
            </a:pPr>
            <a:r>
              <a:rPr lang="en-US" sz="5400" dirty="0" smtClean="0">
                <a:solidFill>
                  <a:srgbClr val="C0DB37"/>
                </a:solidFill>
              </a:rPr>
              <a:t>Questions?</a:t>
            </a:r>
            <a:br>
              <a:rPr lang="en-US" sz="5400" dirty="0" smtClean="0">
                <a:solidFill>
                  <a:srgbClr val="C0DB37"/>
                </a:solidFill>
              </a:rPr>
            </a:br>
            <a:r>
              <a:rPr lang="en-US" sz="2800" dirty="0" smtClean="0">
                <a:solidFill>
                  <a:srgbClr val="C0DB37"/>
                </a:solidFill>
              </a:rPr>
              <a:t/>
            </a:r>
            <a:br>
              <a:rPr lang="en-US" sz="2800" dirty="0" smtClean="0">
                <a:solidFill>
                  <a:srgbClr val="C0DB37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Andrea Horning</a:t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2800" b="0" dirty="0" smtClean="0">
                <a:solidFill>
                  <a:schemeClr val="tx1"/>
                </a:solidFill>
                <a:latin typeface="+mn-lt"/>
              </a:rPr>
              <a:t>Academic Advisor | College Credit Plus</a:t>
            </a:r>
            <a:br>
              <a:rPr lang="en-US" sz="2800" b="0" dirty="0" smtClean="0">
                <a:solidFill>
                  <a:schemeClr val="tx1"/>
                </a:solidFill>
                <a:latin typeface="+mn-lt"/>
              </a:rPr>
            </a:br>
            <a:r>
              <a:rPr lang="en-US" sz="2800" b="0" dirty="0" smtClean="0">
                <a:solidFill>
                  <a:schemeClr val="tx1"/>
                </a:solidFill>
                <a:latin typeface="+mn-lt"/>
              </a:rPr>
              <a:t>Lorain County Community College</a:t>
            </a:r>
            <a:r>
              <a:rPr lang="en-US" sz="3200" dirty="0" smtClean="0">
                <a:solidFill>
                  <a:schemeClr val="tx1"/>
                </a:solidFill>
              </a:rPr>
              <a:t/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/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(440) 366-4770</a:t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ahorning@lorainccc.edu</a:t>
            </a:r>
            <a:r>
              <a:rPr lang="en-US" sz="3200" dirty="0" smtClean="0">
                <a:solidFill>
                  <a:srgbClr val="C0DB37"/>
                </a:solidFill>
              </a:rPr>
              <a:t/>
            </a:r>
            <a:br>
              <a:rPr lang="en-US" sz="3200" dirty="0" smtClean="0">
                <a:solidFill>
                  <a:srgbClr val="C0DB37"/>
                </a:solidFill>
              </a:rPr>
            </a:br>
            <a:endParaRPr lang="en-US" sz="6600" dirty="0">
              <a:solidFill>
                <a:srgbClr val="C0DB37"/>
              </a:solidFill>
            </a:endParaRP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01" r="19011" b="16836"/>
          <a:stretch/>
        </p:blipFill>
        <p:spPr>
          <a:xfrm>
            <a:off x="1805051" y="973338"/>
            <a:ext cx="5035138" cy="1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876300" y="1152527"/>
            <a:ext cx="7467600" cy="3838574"/>
          </a:xfrm>
        </p:spPr>
        <p:txBody>
          <a:bodyPr>
            <a:normAutofit fontScale="40000" lnSpcReduction="20000"/>
          </a:bodyPr>
          <a:lstStyle/>
          <a:p>
            <a:pPr algn="l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3100" b="1" dirty="0" smtClean="0">
                <a:solidFill>
                  <a:schemeClr val="accent4">
                    <a:lumMod val="50000"/>
                  </a:schemeClr>
                </a:solidFill>
              </a:rPr>
              <a:t>Participation in college </a:t>
            </a:r>
            <a:r>
              <a:rPr lang="en-US" sz="3100" b="1" dirty="0">
                <a:solidFill>
                  <a:schemeClr val="accent4">
                    <a:lumMod val="50000"/>
                  </a:schemeClr>
                </a:solidFill>
              </a:rPr>
              <a:t>preparatory </a:t>
            </a:r>
            <a:r>
              <a:rPr lang="en-US" sz="3100" b="1" dirty="0" smtClean="0">
                <a:solidFill>
                  <a:schemeClr val="accent4">
                    <a:lumMod val="50000"/>
                  </a:schemeClr>
                </a:solidFill>
              </a:rPr>
              <a:t>curricula </a:t>
            </a:r>
            <a:r>
              <a:rPr lang="en-US" sz="3100" b="1" dirty="0">
                <a:solidFill>
                  <a:schemeClr val="accent4">
                    <a:lumMod val="50000"/>
                  </a:schemeClr>
                </a:solidFill>
              </a:rPr>
              <a:t>and </a:t>
            </a:r>
            <a:r>
              <a:rPr lang="en-US" sz="3100" b="1" dirty="0" smtClean="0">
                <a:solidFill>
                  <a:schemeClr val="accent4">
                    <a:lumMod val="50000"/>
                  </a:schemeClr>
                </a:solidFill>
              </a:rPr>
              <a:t>completion of </a:t>
            </a:r>
            <a:r>
              <a:rPr lang="en-US" sz="3100" b="1" dirty="0">
                <a:solidFill>
                  <a:schemeClr val="accent4">
                    <a:lumMod val="50000"/>
                  </a:schemeClr>
                </a:solidFill>
              </a:rPr>
              <a:t>the following</a:t>
            </a:r>
            <a:r>
              <a:rPr lang="en-US" sz="3100" dirty="0">
                <a:solidFill>
                  <a:schemeClr val="accent4">
                    <a:lumMod val="50000"/>
                  </a:schemeClr>
                </a:solidFill>
              </a:rPr>
              <a:t>:</a:t>
            </a:r>
            <a:endParaRPr lang="en-US" sz="3100" b="0" i="0" dirty="0" smtClean="0">
              <a:solidFill>
                <a:schemeClr val="accent4">
                  <a:lumMod val="50000"/>
                </a:schemeClr>
              </a:solidFill>
              <a:effectLst/>
              <a:latin typeface="arial"/>
            </a:endParaRPr>
          </a:p>
          <a:p>
            <a:pPr marL="1200150" lvl="2" indent="-285750" algn="l">
              <a:buFont typeface="+mj-lt"/>
              <a:buAutoNum type="alphaLcPeriod"/>
            </a:pPr>
            <a:r>
              <a:rPr lang="en-US" sz="31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or more years of high school English</a:t>
            </a:r>
            <a:endParaRPr lang="en-US" sz="3100" b="0" i="0" dirty="0" smtClean="0">
              <a:solidFill>
                <a:schemeClr val="accent4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 algn="l">
              <a:buFont typeface="+mj-lt"/>
              <a:buAutoNum type="alphaLcPeriod"/>
            </a:pPr>
            <a:r>
              <a:rPr lang="en-US" sz="31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or more units of math (algebra or higher)</a:t>
            </a:r>
            <a:endParaRPr lang="en-US" sz="3100" b="0" i="0" dirty="0" smtClean="0">
              <a:solidFill>
                <a:schemeClr val="accent4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 algn="l">
              <a:buFont typeface="+mj-lt"/>
              <a:buAutoNum type="alphaLcPeriod"/>
            </a:pPr>
            <a:r>
              <a:rPr lang="en-US" sz="31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or more units of science (one must be a laboratory science)</a:t>
            </a:r>
            <a:endParaRPr lang="en-US" sz="3100" b="0" i="0" dirty="0" smtClean="0">
              <a:solidFill>
                <a:schemeClr val="accent4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 algn="l">
              <a:buFont typeface="+mj-lt"/>
              <a:buAutoNum type="alphaLcPeriod"/>
            </a:pPr>
            <a:r>
              <a:rPr lang="en-US" sz="31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or more units of social </a:t>
            </a:r>
            <a:r>
              <a:rPr lang="en-US" sz="31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 </a:t>
            </a:r>
          </a:p>
          <a:p>
            <a:pPr lvl="2" algn="l"/>
            <a:r>
              <a:rPr lang="en-US" sz="3100" dirty="0">
                <a:solidFill>
                  <a:schemeClr val="accent4">
                    <a:lumMod val="50000"/>
                  </a:schemeClr>
                </a:solidFill>
              </a:rPr>
              <a:t> </a:t>
            </a:r>
            <a:endParaRPr lang="en-US" sz="3100" b="0" i="0" dirty="0" smtClean="0">
              <a:solidFill>
                <a:schemeClr val="accent4">
                  <a:lumMod val="50000"/>
                </a:schemeClr>
              </a:solidFill>
              <a:effectLst/>
              <a:latin typeface="arial"/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  <a:buFont typeface="+mj-lt"/>
              <a:buAutoNum type="arabicPeriod" startAt="2"/>
            </a:pPr>
            <a:r>
              <a:rPr lang="en-US" sz="3100" dirty="0" smtClean="0">
                <a:solidFill>
                  <a:schemeClr val="accent4">
                    <a:lumMod val="50000"/>
                  </a:schemeClr>
                </a:solidFill>
              </a:rPr>
              <a:t> A cumulative </a:t>
            </a:r>
            <a:r>
              <a:rPr lang="en-US" sz="3100" b="1" dirty="0">
                <a:solidFill>
                  <a:schemeClr val="accent4">
                    <a:lumMod val="50000"/>
                  </a:schemeClr>
                </a:solidFill>
              </a:rPr>
              <a:t>grade point average of at least 3.00 on a 4.00 </a:t>
            </a:r>
            <a:r>
              <a:rPr lang="en-US" sz="3100" b="1" dirty="0" smtClean="0">
                <a:solidFill>
                  <a:schemeClr val="accent4">
                    <a:lumMod val="50000"/>
                  </a:schemeClr>
                </a:solidFill>
              </a:rPr>
              <a:t>scale </a:t>
            </a:r>
            <a:r>
              <a:rPr lang="en-US" sz="3100" dirty="0" smtClean="0">
                <a:solidFill>
                  <a:schemeClr val="accent4">
                    <a:lumMod val="50000"/>
                  </a:schemeClr>
                </a:solidFill>
              </a:rPr>
              <a:t>at </a:t>
            </a:r>
            <a:r>
              <a:rPr lang="en-US" sz="3100" dirty="0">
                <a:solidFill>
                  <a:schemeClr val="accent4">
                    <a:lumMod val="50000"/>
                  </a:schemeClr>
                </a:solidFill>
              </a:rPr>
              <a:t>the time student applies.</a:t>
            </a:r>
            <a:endParaRPr lang="en-US" sz="3100" b="0" i="0" dirty="0" smtClean="0">
              <a:solidFill>
                <a:schemeClr val="accent4">
                  <a:lumMod val="50000"/>
                </a:schemeClr>
              </a:solidFill>
              <a:effectLst/>
              <a:latin typeface="arial"/>
            </a:endParaRPr>
          </a:p>
          <a:p>
            <a:pPr marL="457200" marR="0" algn="l">
              <a:spcBef>
                <a:spcPts val="0"/>
              </a:spcBef>
              <a:spcAft>
                <a:spcPts val="0"/>
              </a:spcAft>
            </a:pPr>
            <a:r>
              <a:rPr lang="en-US" sz="3100" dirty="0">
                <a:solidFill>
                  <a:schemeClr val="accent4">
                    <a:lumMod val="50000"/>
                  </a:schemeClr>
                </a:solidFill>
              </a:rPr>
              <a:t> </a:t>
            </a:r>
            <a:endParaRPr lang="en-US" sz="3100" b="0" i="0" dirty="0" smtClean="0">
              <a:solidFill>
                <a:schemeClr val="accent4">
                  <a:lumMod val="50000"/>
                </a:schemeClr>
              </a:solidFill>
              <a:effectLst/>
              <a:latin typeface="arial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buFont typeface="+mj-lt"/>
              <a:buAutoNum type="arabicPeriod" startAt="3"/>
            </a:pPr>
            <a:r>
              <a:rPr lang="en-US" sz="3100" dirty="0" smtClean="0">
                <a:solidFill>
                  <a:schemeClr val="accent4">
                    <a:lumMod val="50000"/>
                  </a:schemeClr>
                </a:solidFill>
              </a:rPr>
              <a:t> Student </a:t>
            </a:r>
            <a:r>
              <a:rPr lang="en-US" sz="3100" dirty="0">
                <a:solidFill>
                  <a:schemeClr val="accent4">
                    <a:lumMod val="50000"/>
                  </a:schemeClr>
                </a:solidFill>
              </a:rPr>
              <a:t>must have a </a:t>
            </a:r>
            <a:r>
              <a:rPr lang="en-US" sz="3100" b="1" dirty="0">
                <a:solidFill>
                  <a:schemeClr val="accent4">
                    <a:lumMod val="50000"/>
                  </a:schemeClr>
                </a:solidFill>
              </a:rPr>
              <a:t>composite</a:t>
            </a:r>
            <a:r>
              <a:rPr lang="en-US" sz="31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100" b="1" dirty="0">
                <a:solidFill>
                  <a:schemeClr val="accent4">
                    <a:lumMod val="50000"/>
                  </a:schemeClr>
                </a:solidFill>
              </a:rPr>
              <a:t>score of 21 or higher on the </a:t>
            </a:r>
            <a:r>
              <a:rPr lang="en-US" sz="3100" b="1" dirty="0" smtClean="0">
                <a:solidFill>
                  <a:schemeClr val="accent4">
                    <a:lumMod val="50000"/>
                  </a:schemeClr>
                </a:solidFill>
              </a:rPr>
              <a:t>ACT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</a:rPr>
              <a:t>*</a:t>
            </a:r>
            <a:r>
              <a:rPr lang="en-US" sz="31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100" dirty="0">
                <a:solidFill>
                  <a:schemeClr val="accent4">
                    <a:lumMod val="50000"/>
                  </a:schemeClr>
                </a:solidFill>
              </a:rPr>
              <a:t>or </a:t>
            </a:r>
            <a:r>
              <a:rPr lang="en-US" sz="3100" dirty="0" smtClean="0">
                <a:solidFill>
                  <a:schemeClr val="accent4">
                    <a:lumMod val="50000"/>
                  </a:schemeClr>
                </a:solidFill>
              </a:rPr>
              <a:t>PLAN, or </a:t>
            </a:r>
            <a:r>
              <a:rPr lang="en-US" sz="3100" dirty="0">
                <a:solidFill>
                  <a:schemeClr val="accent4">
                    <a:lumMod val="50000"/>
                  </a:schemeClr>
                </a:solidFill>
              </a:rPr>
              <a:t>980 (CR/M) total </a:t>
            </a:r>
            <a:r>
              <a:rPr lang="en-US" sz="3100" dirty="0" smtClean="0">
                <a:solidFill>
                  <a:schemeClr val="accent4">
                    <a:lumMod val="50000"/>
                  </a:schemeClr>
                </a:solidFill>
              </a:rPr>
              <a:t>score    	on the </a:t>
            </a:r>
            <a:r>
              <a:rPr lang="en-US" sz="3100" dirty="0">
                <a:solidFill>
                  <a:schemeClr val="accent4">
                    <a:lumMod val="50000"/>
                  </a:schemeClr>
                </a:solidFill>
              </a:rPr>
              <a:t>SAT</a:t>
            </a:r>
            <a:r>
              <a:rPr lang="en-US" sz="3100" dirty="0" smtClean="0">
                <a:solidFill>
                  <a:schemeClr val="accent4">
                    <a:lumMod val="50000"/>
                  </a:schemeClr>
                </a:solidFill>
              </a:rPr>
              <a:t>. (Sub-scores will be used to obtain the best overall composite or total</a:t>
            </a:r>
            <a:r>
              <a:rPr lang="en-US" sz="31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100" dirty="0" smtClean="0">
                <a:solidFill>
                  <a:schemeClr val="accent4">
                    <a:lumMod val="50000"/>
                  </a:schemeClr>
                </a:solidFill>
              </a:rPr>
              <a:t>if student            	has </a:t>
            </a:r>
            <a:r>
              <a:rPr lang="en-US" sz="3100" dirty="0">
                <a:solidFill>
                  <a:schemeClr val="accent4">
                    <a:lumMod val="50000"/>
                  </a:schemeClr>
                </a:solidFill>
              </a:rPr>
              <a:t>taken the ACT or SAT more than once.)</a:t>
            </a:r>
            <a:endParaRPr lang="en-US" sz="3100" b="0" i="0" dirty="0" smtClean="0">
              <a:solidFill>
                <a:schemeClr val="accent4">
                  <a:lumMod val="50000"/>
                </a:schemeClr>
              </a:solidFill>
              <a:effectLst/>
              <a:latin typeface="arial"/>
            </a:endParaRPr>
          </a:p>
          <a:p>
            <a:pPr algn="l">
              <a:spcAft>
                <a:spcPts val="0"/>
              </a:spcAft>
            </a:pPr>
            <a:r>
              <a:rPr lang="en-US" sz="3100" dirty="0">
                <a:solidFill>
                  <a:schemeClr val="accent4">
                    <a:lumMod val="50000"/>
                  </a:schemeClr>
                </a:solidFill>
              </a:rPr>
              <a:t> </a:t>
            </a:r>
            <a:endParaRPr lang="en-US" sz="3100" b="0" i="0" dirty="0" smtClean="0">
              <a:solidFill>
                <a:schemeClr val="accent4">
                  <a:lumMod val="50000"/>
                </a:schemeClr>
              </a:solidFill>
              <a:effectLst/>
              <a:latin typeface="arial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buFont typeface="+mj-lt"/>
              <a:buAutoNum type="arabicPeriod" startAt="4"/>
            </a:pPr>
            <a:r>
              <a:rPr lang="en-US" sz="31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100" b="1" dirty="0" smtClean="0">
                <a:solidFill>
                  <a:schemeClr val="accent4">
                    <a:lumMod val="50000"/>
                  </a:schemeClr>
                </a:solidFill>
              </a:rPr>
              <a:t>Student </a:t>
            </a:r>
            <a:r>
              <a:rPr lang="en-US" sz="3100" b="1" dirty="0">
                <a:solidFill>
                  <a:schemeClr val="accent4">
                    <a:lumMod val="50000"/>
                  </a:schemeClr>
                </a:solidFill>
              </a:rPr>
              <a:t>must complete the free </a:t>
            </a:r>
            <a:r>
              <a:rPr lang="en-US" sz="3100" b="1" dirty="0" smtClean="0">
                <a:solidFill>
                  <a:schemeClr val="accent4">
                    <a:lumMod val="50000"/>
                  </a:schemeClr>
                </a:solidFill>
              </a:rPr>
              <a:t>online application </a:t>
            </a:r>
            <a:r>
              <a:rPr lang="en-US" sz="3100" b="1" dirty="0">
                <a:solidFill>
                  <a:schemeClr val="accent4">
                    <a:lumMod val="50000"/>
                  </a:schemeClr>
                </a:solidFill>
              </a:rPr>
              <a:t>for admission </a:t>
            </a:r>
            <a:r>
              <a:rPr lang="en-US" sz="3100" dirty="0">
                <a:solidFill>
                  <a:schemeClr val="accent4">
                    <a:lumMod val="50000"/>
                  </a:schemeClr>
                </a:solidFill>
              </a:rPr>
              <a:t>into College Credit Plus </a:t>
            </a:r>
            <a:r>
              <a:rPr lang="en-US" sz="3100" dirty="0" smtClean="0">
                <a:solidFill>
                  <a:schemeClr val="accent4">
                    <a:lumMod val="50000"/>
                  </a:schemeClr>
                </a:solidFill>
              </a:rPr>
              <a:t>program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3100" dirty="0" smtClean="0">
                <a:solidFill>
                  <a:schemeClr val="accent4">
                    <a:lumMod val="50000"/>
                  </a:schemeClr>
                </a:solidFill>
              </a:rPr>
              <a:t>	available at</a:t>
            </a:r>
            <a:r>
              <a:rPr lang="en-US" sz="3100" dirty="0">
                <a:solidFill>
                  <a:schemeClr val="accent4">
                    <a:lumMod val="50000"/>
                  </a:schemeClr>
                </a:solidFill>
              </a:rPr>
              <a:t> </a:t>
            </a:r>
            <a:r>
              <a:rPr lang="en-US" sz="3100" dirty="0" smtClean="0">
                <a:solidFill>
                  <a:schemeClr val="accent4">
                    <a:lumMod val="50000"/>
                  </a:schemeClr>
                </a:solidFill>
                <a:hlinkClick r:id="rId2"/>
              </a:rPr>
              <a:t>www.ashland.edu/apply</a:t>
            </a:r>
            <a:r>
              <a:rPr lang="en-US" sz="3100" dirty="0" smtClean="0">
                <a:solidFill>
                  <a:schemeClr val="accent4">
                    <a:lumMod val="50000"/>
                  </a:schemeClr>
                </a:solidFill>
              </a:rPr>
              <a:t>. Deadlines to apply are </a:t>
            </a:r>
            <a:r>
              <a:rPr lang="en-US" sz="3100" b="1" dirty="0" smtClean="0">
                <a:solidFill>
                  <a:schemeClr val="accent4">
                    <a:lumMod val="50000"/>
                  </a:schemeClr>
                </a:solidFill>
              </a:rPr>
              <a:t>July 31</a:t>
            </a:r>
            <a:r>
              <a:rPr lang="en-US" sz="3100" b="1" baseline="30000" dirty="0" smtClean="0">
                <a:solidFill>
                  <a:schemeClr val="accent4">
                    <a:lumMod val="50000"/>
                  </a:schemeClr>
                </a:solidFill>
              </a:rPr>
              <a:t>st</a:t>
            </a:r>
            <a:r>
              <a:rPr lang="en-US" sz="31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100" dirty="0" smtClean="0">
                <a:solidFill>
                  <a:schemeClr val="accent4">
                    <a:lumMod val="50000"/>
                  </a:schemeClr>
                </a:solidFill>
              </a:rPr>
              <a:t>(fall) &amp; </a:t>
            </a:r>
            <a:r>
              <a:rPr lang="en-US" sz="3100" b="1" dirty="0" smtClean="0">
                <a:solidFill>
                  <a:schemeClr val="accent4">
                    <a:lumMod val="50000"/>
                  </a:schemeClr>
                </a:solidFill>
              </a:rPr>
              <a:t>Dec. 1</a:t>
            </a:r>
            <a:r>
              <a:rPr lang="en-US" sz="3100" b="1" baseline="30000" dirty="0" smtClean="0">
                <a:solidFill>
                  <a:schemeClr val="accent4">
                    <a:lumMod val="50000"/>
                  </a:schemeClr>
                </a:solidFill>
              </a:rPr>
              <a:t>st</a:t>
            </a:r>
            <a:r>
              <a:rPr lang="en-US" sz="31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100" dirty="0" smtClean="0">
                <a:solidFill>
                  <a:schemeClr val="accent4">
                    <a:lumMod val="50000"/>
                  </a:schemeClr>
                </a:solidFill>
              </a:rPr>
              <a:t>(spring).</a:t>
            </a:r>
            <a:endParaRPr lang="en-US" sz="3100" i="0" dirty="0" smtClean="0">
              <a:solidFill>
                <a:schemeClr val="accent4">
                  <a:lumMod val="50000"/>
                </a:schemeClr>
              </a:solidFill>
              <a:effectLst/>
              <a:latin typeface="arial"/>
            </a:endParaRPr>
          </a:p>
          <a:p>
            <a:pPr algn="l"/>
            <a:r>
              <a:rPr lang="en-US" sz="3100" dirty="0">
                <a:solidFill>
                  <a:schemeClr val="accent4">
                    <a:lumMod val="50000"/>
                  </a:schemeClr>
                </a:solidFill>
              </a:rPr>
              <a:t> </a:t>
            </a:r>
            <a:endParaRPr lang="en-US" sz="3100" b="0" i="0" dirty="0" smtClean="0">
              <a:solidFill>
                <a:schemeClr val="accent4">
                  <a:lumMod val="50000"/>
                </a:schemeClr>
              </a:solidFill>
              <a:effectLst/>
              <a:latin typeface="arial"/>
            </a:endParaRPr>
          </a:p>
          <a:p>
            <a:pPr algn="l">
              <a:spcBef>
                <a:spcPts val="0"/>
              </a:spcBef>
              <a:spcAft>
                <a:spcPts val="0"/>
              </a:spcAft>
              <a:buFont typeface="+mj-lt"/>
              <a:buAutoNum type="arabicPeriod" startAt="5"/>
            </a:pPr>
            <a:r>
              <a:rPr lang="en-US" sz="3100" dirty="0" smtClean="0">
                <a:solidFill>
                  <a:schemeClr val="accent4">
                    <a:lumMod val="50000"/>
                  </a:schemeClr>
                </a:solidFill>
              </a:rPr>
              <a:t> Student </a:t>
            </a:r>
            <a:r>
              <a:rPr lang="en-US" sz="3100" dirty="0">
                <a:solidFill>
                  <a:schemeClr val="accent4">
                    <a:lumMod val="50000"/>
                  </a:schemeClr>
                </a:solidFill>
              </a:rPr>
              <a:t>must complete and submit all approval forms required </a:t>
            </a:r>
            <a:r>
              <a:rPr lang="en-US" sz="3100" dirty="0" smtClean="0">
                <a:solidFill>
                  <a:schemeClr val="accent4">
                    <a:lumMod val="50000"/>
                  </a:schemeClr>
                </a:solidFill>
              </a:rPr>
              <a:t>by their </a:t>
            </a:r>
            <a:r>
              <a:rPr lang="en-US" sz="3100" dirty="0">
                <a:solidFill>
                  <a:schemeClr val="accent4">
                    <a:lumMod val="50000"/>
                  </a:schemeClr>
                </a:solidFill>
              </a:rPr>
              <a:t>high </a:t>
            </a:r>
            <a:r>
              <a:rPr lang="en-US" sz="3100" dirty="0" smtClean="0">
                <a:solidFill>
                  <a:schemeClr val="accent4">
                    <a:lumMod val="50000"/>
                  </a:schemeClr>
                </a:solidFill>
              </a:rPr>
              <a:t>school.</a:t>
            </a:r>
          </a:p>
          <a:p>
            <a:pPr algn="l"/>
            <a:endParaRPr lang="en-US" sz="3100" b="0" i="0" dirty="0" smtClean="0">
              <a:solidFill>
                <a:schemeClr val="accent4">
                  <a:lumMod val="50000"/>
                </a:schemeClr>
              </a:solidFill>
              <a:effectLst/>
              <a:latin typeface="arial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i="1" dirty="0" smtClean="0">
                <a:solidFill>
                  <a:schemeClr val="accent4">
                    <a:lumMod val="50000"/>
                  </a:schemeClr>
                </a:solidFill>
              </a:rPr>
              <a:t>*These guidelines, under special circumstances, may be evaluated on an individual basis with additional advisement of the high school guidance counselor. Registration </a:t>
            </a:r>
            <a:r>
              <a:rPr lang="en-US" i="1" dirty="0">
                <a:solidFill>
                  <a:schemeClr val="accent4">
                    <a:lumMod val="50000"/>
                  </a:schemeClr>
                </a:solidFill>
              </a:rPr>
              <a:t>is limited to a maximum of 16 credit hours per </a:t>
            </a:r>
            <a:r>
              <a:rPr lang="en-US" i="1" dirty="0" smtClean="0">
                <a:solidFill>
                  <a:schemeClr val="accent4">
                    <a:lumMod val="50000"/>
                  </a:schemeClr>
                </a:solidFill>
              </a:rPr>
              <a:t>semester, and 30 credit hours per year. </a:t>
            </a:r>
            <a:r>
              <a:rPr lang="en-US" i="1" dirty="0" smtClean="0">
                <a:solidFill>
                  <a:schemeClr val="accent4">
                    <a:lumMod val="50000"/>
                  </a:schemeClr>
                </a:solidFill>
                <a:latin typeface="arial"/>
              </a:rPr>
              <a:t>All </a:t>
            </a:r>
            <a:r>
              <a:rPr lang="en-US" i="1" dirty="0">
                <a:solidFill>
                  <a:schemeClr val="accent4">
                    <a:lumMod val="50000"/>
                  </a:schemeClr>
                </a:solidFill>
                <a:latin typeface="arial"/>
              </a:rPr>
              <a:t>criteria are subject to review every year based on student academic </a:t>
            </a:r>
            <a:r>
              <a:rPr lang="en-US" i="1" dirty="0" smtClean="0">
                <a:solidFill>
                  <a:schemeClr val="accent4">
                    <a:lumMod val="50000"/>
                  </a:schemeClr>
                </a:solidFill>
                <a:latin typeface="arial"/>
              </a:rPr>
              <a:t>success.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endParaRPr lang="en-US" b="0" i="1" dirty="0">
              <a:solidFill>
                <a:schemeClr val="accent4">
                  <a:lumMod val="50000"/>
                </a:schemeClr>
              </a:solidFill>
              <a:effectLst/>
              <a:latin typeface="arial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endParaRPr lang="en-US" b="0" i="1" dirty="0" smtClean="0">
              <a:solidFill>
                <a:schemeClr val="accent4">
                  <a:lumMod val="50000"/>
                </a:schemeClr>
              </a:solidFill>
              <a:effectLst/>
              <a:latin typeface="arial"/>
            </a:endParaRPr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876300" y="408518"/>
            <a:ext cx="7467600" cy="744008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accent4">
                    <a:lumMod val="75000"/>
                  </a:schemeClr>
                </a:solidFill>
              </a:rPr>
              <a:t>AU CCP Admission Requirements</a:t>
            </a:r>
            <a:endParaRPr lang="en-US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76300" y="5001401"/>
            <a:ext cx="2847975" cy="971550"/>
          </a:xfrm>
          <a:prstGeom prst="rect">
            <a:avLst/>
          </a:prstGeom>
          <a:solidFill>
            <a:srgbClr val="FFCC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u="sng" dirty="0" smtClean="0">
                <a:solidFill>
                  <a:srgbClr val="8064A2">
                    <a:lumMod val="75000"/>
                  </a:srgbClr>
                </a:solidFill>
              </a:rPr>
              <a:t>Summer 2016:</a:t>
            </a:r>
          </a:p>
          <a:p>
            <a:pPr algn="ctr"/>
            <a:r>
              <a:rPr lang="en-US" sz="1400" dirty="0" smtClean="0">
                <a:solidFill>
                  <a:srgbClr val="8064A2">
                    <a:lumMod val="75000"/>
                  </a:srgbClr>
                </a:solidFill>
              </a:rPr>
              <a:t>4/18 -- Registration Begins</a:t>
            </a:r>
          </a:p>
          <a:p>
            <a:pPr algn="ctr"/>
            <a:r>
              <a:rPr lang="en-US" sz="1400" dirty="0" smtClean="0">
                <a:solidFill>
                  <a:srgbClr val="8064A2">
                    <a:lumMod val="75000"/>
                  </a:srgbClr>
                </a:solidFill>
              </a:rPr>
              <a:t>4/25 – Application Deadline</a:t>
            </a:r>
          </a:p>
          <a:p>
            <a:pPr algn="ctr"/>
            <a:r>
              <a:rPr lang="en-US" sz="1400" dirty="0" smtClean="0">
                <a:solidFill>
                  <a:srgbClr val="8064A2">
                    <a:lumMod val="75000"/>
                  </a:srgbClr>
                </a:solidFill>
              </a:rPr>
              <a:t>5/16 – Classes begin</a:t>
            </a:r>
          </a:p>
        </p:txBody>
      </p:sp>
      <p:sp>
        <p:nvSpPr>
          <p:cNvPr id="6" name="Rectangle 5"/>
          <p:cNvSpPr/>
          <p:nvPr/>
        </p:nvSpPr>
        <p:spPr>
          <a:xfrm>
            <a:off x="5495925" y="5001401"/>
            <a:ext cx="2847975" cy="971550"/>
          </a:xfrm>
          <a:prstGeom prst="rect">
            <a:avLst/>
          </a:prstGeom>
          <a:solidFill>
            <a:srgbClr val="FFCC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u="sng" dirty="0" smtClean="0">
                <a:solidFill>
                  <a:srgbClr val="8064A2">
                    <a:lumMod val="75000"/>
                  </a:srgbClr>
                </a:solidFill>
              </a:rPr>
              <a:t>Fall 2016:</a:t>
            </a:r>
          </a:p>
          <a:p>
            <a:pPr algn="ctr"/>
            <a:r>
              <a:rPr lang="en-US" sz="1400" dirty="0" smtClean="0">
                <a:solidFill>
                  <a:srgbClr val="8064A2">
                    <a:lumMod val="75000"/>
                  </a:srgbClr>
                </a:solidFill>
              </a:rPr>
              <a:t>5/23 -- Registration Begins</a:t>
            </a:r>
          </a:p>
          <a:p>
            <a:pPr algn="ctr"/>
            <a:r>
              <a:rPr lang="en-US" sz="1400" dirty="0" smtClean="0">
                <a:solidFill>
                  <a:srgbClr val="8064A2">
                    <a:lumMod val="75000"/>
                  </a:srgbClr>
                </a:solidFill>
              </a:rPr>
              <a:t>7/31 – Application Deadline</a:t>
            </a:r>
          </a:p>
          <a:p>
            <a:pPr algn="ctr"/>
            <a:r>
              <a:rPr lang="en-US" sz="1400" dirty="0" smtClean="0">
                <a:solidFill>
                  <a:srgbClr val="8064A2">
                    <a:lumMod val="75000"/>
                  </a:srgbClr>
                </a:solidFill>
              </a:rPr>
              <a:t>8/22 – Classes begin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05765" y="5117844"/>
            <a:ext cx="14086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8064A2">
                    <a:lumMod val="75000"/>
                  </a:srgbClr>
                </a:solidFill>
              </a:rPr>
              <a:t>Accepting </a:t>
            </a:r>
          </a:p>
          <a:p>
            <a:pPr algn="ctr"/>
            <a:r>
              <a:rPr lang="en-US" sz="1400" b="1" dirty="0" smtClean="0">
                <a:solidFill>
                  <a:srgbClr val="8064A2">
                    <a:lumMod val="75000"/>
                  </a:srgbClr>
                </a:solidFill>
              </a:rPr>
              <a:t>Applications</a:t>
            </a:r>
          </a:p>
          <a:p>
            <a:pPr algn="ctr"/>
            <a:r>
              <a:rPr lang="en-US" sz="1400" b="1" dirty="0" smtClean="0">
                <a:solidFill>
                  <a:srgbClr val="8064A2">
                    <a:lumMod val="75000"/>
                  </a:srgbClr>
                </a:solidFill>
              </a:rPr>
              <a:t>← NOW →</a:t>
            </a:r>
          </a:p>
        </p:txBody>
      </p:sp>
    </p:spTree>
    <p:extLst>
      <p:ext uri="{BB962C8B-B14F-4D97-AF65-F5344CB8AC3E}">
        <p14:creationId xmlns:p14="http://schemas.microsoft.com/office/powerpoint/2010/main" val="260537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7119" y="82551"/>
            <a:ext cx="6009761" cy="113665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accent4">
                    <a:lumMod val="75000"/>
                  </a:schemeClr>
                </a:solidFill>
              </a:rPr>
              <a:t>How to Participate</a:t>
            </a:r>
            <a:endParaRPr lang="en-US" sz="48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9751" y="3771900"/>
            <a:ext cx="6267450" cy="847725"/>
          </a:xfrm>
        </p:spPr>
        <p:txBody>
          <a:bodyPr>
            <a:normAutofit/>
          </a:bodyPr>
          <a:lstStyle/>
          <a:p>
            <a:pPr lvl="0" algn="just"/>
            <a:r>
              <a:rPr lang="en-US" sz="1200" i="1" dirty="0" smtClean="0">
                <a:solidFill>
                  <a:schemeClr val="accent4">
                    <a:lumMod val="50000"/>
                  </a:schemeClr>
                </a:solidFill>
              </a:rPr>
              <a:t>Private </a:t>
            </a:r>
            <a:r>
              <a:rPr lang="en-US" sz="1200" i="1" dirty="0">
                <a:solidFill>
                  <a:schemeClr val="accent4">
                    <a:lumMod val="50000"/>
                  </a:schemeClr>
                </a:solidFill>
              </a:rPr>
              <a:t>colleges and universities do not receive state funding, and as such, are not required to </a:t>
            </a:r>
            <a:r>
              <a:rPr lang="en-US" sz="1200" i="1" dirty="0" smtClean="0">
                <a:solidFill>
                  <a:schemeClr val="accent4">
                    <a:lumMod val="50000"/>
                  </a:schemeClr>
                </a:solidFill>
              </a:rPr>
              <a:t>participate. </a:t>
            </a:r>
            <a:r>
              <a:rPr lang="en-US" sz="1200" b="1" i="1" dirty="0" smtClean="0">
                <a:solidFill>
                  <a:schemeClr val="accent4">
                    <a:lumMod val="50000"/>
                  </a:schemeClr>
                </a:solidFill>
              </a:rPr>
              <a:t>Courses </a:t>
            </a:r>
            <a:r>
              <a:rPr lang="en-US" sz="1200" b="1" i="1" dirty="0">
                <a:solidFill>
                  <a:schemeClr val="accent4">
                    <a:lumMod val="50000"/>
                  </a:schemeClr>
                </a:solidFill>
              </a:rPr>
              <a:t>taken at the AU campus </a:t>
            </a:r>
            <a:r>
              <a:rPr lang="en-US" sz="1200" b="1" i="1" dirty="0" smtClean="0">
                <a:solidFill>
                  <a:schemeClr val="accent4">
                    <a:lumMod val="50000"/>
                  </a:schemeClr>
                </a:solidFill>
              </a:rPr>
              <a:t>are </a:t>
            </a:r>
            <a:r>
              <a:rPr lang="en-US" sz="1200" b="1" i="1" dirty="0">
                <a:solidFill>
                  <a:schemeClr val="accent4">
                    <a:lumMod val="50000"/>
                  </a:schemeClr>
                </a:solidFill>
              </a:rPr>
              <a:t>$33 per credit hour</a:t>
            </a:r>
            <a:r>
              <a:rPr lang="en-US" sz="1200" i="1" dirty="0">
                <a:solidFill>
                  <a:schemeClr val="accent4">
                    <a:lumMod val="50000"/>
                  </a:schemeClr>
                </a:solidFill>
              </a:rPr>
              <a:t>, an exceptional savings when compared to the current regular part-time undergraduate tuition rate ($886/hour for 2015-2016</a:t>
            </a:r>
            <a:r>
              <a:rPr lang="en-US" sz="1200" i="1" dirty="0" smtClean="0">
                <a:solidFill>
                  <a:schemeClr val="accent4">
                    <a:lumMod val="50000"/>
                  </a:schemeClr>
                </a:solidFill>
              </a:rPr>
              <a:t>).</a:t>
            </a:r>
            <a:endParaRPr lang="en-US" sz="1200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686403310"/>
              </p:ext>
            </p:extLst>
          </p:nvPr>
        </p:nvGraphicFramePr>
        <p:xfrm>
          <a:off x="1081086" y="1133476"/>
          <a:ext cx="6981825" cy="2974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2411" y="4714875"/>
            <a:ext cx="863917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500" b="1" dirty="0" smtClean="0">
                <a:solidFill>
                  <a:srgbClr val="8064A2">
                    <a:lumMod val="50000"/>
                  </a:srgbClr>
                </a:solidFill>
                <a:latin typeface="Arial"/>
              </a:rPr>
              <a:t>CCP tuition fees </a:t>
            </a:r>
            <a:r>
              <a:rPr lang="en-US" sz="1500" dirty="0" smtClean="0">
                <a:solidFill>
                  <a:srgbClr val="8064A2">
                    <a:lumMod val="50000"/>
                  </a:srgbClr>
                </a:solidFill>
                <a:latin typeface="Arial"/>
              </a:rPr>
              <a:t>(up to $300)</a:t>
            </a:r>
            <a:r>
              <a:rPr lang="en-US" sz="1500" b="1" dirty="0" smtClean="0">
                <a:solidFill>
                  <a:srgbClr val="8064A2">
                    <a:lumMod val="50000"/>
                  </a:srgbClr>
                </a:solidFill>
                <a:latin typeface="Arial"/>
              </a:rPr>
              <a:t> will be applied toward your first semester Freshman</a:t>
            </a:r>
            <a:r>
              <a:rPr lang="en-US" sz="1500" b="1" dirty="0">
                <a:solidFill>
                  <a:srgbClr val="8064A2">
                    <a:lumMod val="50000"/>
                  </a:srgbClr>
                </a:solidFill>
                <a:latin typeface="Arial"/>
              </a:rPr>
              <a:t> </a:t>
            </a:r>
            <a:r>
              <a:rPr lang="en-US" sz="1500" b="1" dirty="0" smtClean="0">
                <a:solidFill>
                  <a:srgbClr val="8064A2">
                    <a:lumMod val="50000"/>
                  </a:srgbClr>
                </a:solidFill>
                <a:latin typeface="Arial"/>
              </a:rPr>
              <a:t>fees.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8064A2">
                    <a:lumMod val="50000"/>
                  </a:srgbClr>
                </a:solidFill>
                <a:latin typeface="Arial"/>
              </a:rPr>
              <a:t>Students </a:t>
            </a:r>
            <a:r>
              <a:rPr lang="en-US" sz="1500" dirty="0">
                <a:solidFill>
                  <a:srgbClr val="8064A2">
                    <a:lumMod val="50000"/>
                  </a:srgbClr>
                </a:solidFill>
                <a:latin typeface="Arial"/>
              </a:rPr>
              <a:t>who qualify for the free and reduced lunch program do not pay tuition fees.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8064A2">
                    <a:lumMod val="50000"/>
                  </a:srgbClr>
                </a:solidFill>
                <a:latin typeface="Arial"/>
              </a:rPr>
              <a:t>The </a:t>
            </a:r>
            <a:r>
              <a:rPr lang="en-US" sz="1500" dirty="0">
                <a:solidFill>
                  <a:srgbClr val="8064A2">
                    <a:lumMod val="50000"/>
                  </a:srgbClr>
                </a:solidFill>
                <a:latin typeface="Arial"/>
              </a:rPr>
              <a:t>high school pays for the cost of textbooks.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8064A2">
                    <a:lumMod val="50000"/>
                  </a:srgbClr>
                </a:solidFill>
                <a:latin typeface="Arial"/>
              </a:rPr>
              <a:t>Ashland </a:t>
            </a:r>
            <a:r>
              <a:rPr lang="en-US" sz="1500" dirty="0">
                <a:solidFill>
                  <a:srgbClr val="8064A2">
                    <a:lumMod val="50000"/>
                  </a:srgbClr>
                </a:solidFill>
                <a:latin typeface="Arial"/>
              </a:rPr>
              <a:t>University waives any extra fees in addition to tuition.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8064A2">
                    <a:lumMod val="50000"/>
                  </a:srgbClr>
                </a:solidFill>
                <a:latin typeface="Arial"/>
              </a:rPr>
              <a:t>Responsibility </a:t>
            </a:r>
            <a:r>
              <a:rPr lang="en-US" sz="1500" dirty="0">
                <a:solidFill>
                  <a:srgbClr val="8064A2">
                    <a:lumMod val="50000"/>
                  </a:srgbClr>
                </a:solidFill>
                <a:latin typeface="Arial"/>
              </a:rPr>
              <a:t>for transportation rests with the student. </a:t>
            </a:r>
          </a:p>
        </p:txBody>
      </p:sp>
    </p:spTree>
    <p:extLst>
      <p:ext uri="{BB962C8B-B14F-4D97-AF65-F5344CB8AC3E}">
        <p14:creationId xmlns:p14="http://schemas.microsoft.com/office/powerpoint/2010/main" val="110232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ichaelbabikian.com/wp-content/uploads/2013/03/Piggy-Ban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56" y="302822"/>
            <a:ext cx="2119743" cy="211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956194" y="485278"/>
            <a:ext cx="5807795" cy="131923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buNone/>
            </a:pPr>
            <a:r>
              <a:rPr lang="en-US" sz="4400" b="1" dirty="0" smtClean="0"/>
              <a:t>Tuition</a:t>
            </a:r>
            <a:r>
              <a:rPr lang="en-US" sz="4800" b="1" dirty="0" smtClean="0"/>
              <a:t> 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en-US" dirty="0" smtClean="0"/>
              <a:t>is </a:t>
            </a:r>
            <a:r>
              <a:rPr lang="en-US" dirty="0" smtClean="0">
                <a:solidFill>
                  <a:srgbClr val="C0DB37"/>
                </a:solidFill>
              </a:rPr>
              <a:t>FREE</a:t>
            </a:r>
            <a:r>
              <a:rPr lang="en-US" dirty="0" smtClean="0"/>
              <a:t> at </a:t>
            </a:r>
            <a:r>
              <a:rPr lang="en-US" b="1" dirty="0" smtClean="0"/>
              <a:t>public</a:t>
            </a:r>
            <a:r>
              <a:rPr lang="en-US" dirty="0" smtClean="0"/>
              <a:t> institutions </a:t>
            </a:r>
            <a:endParaRPr lang="en-US" sz="1600" dirty="0"/>
          </a:p>
        </p:txBody>
      </p:sp>
      <p:pic>
        <p:nvPicPr>
          <p:cNvPr id="1028" name="Picture 4" descr="C:\Users\ahorning\AppData\Local\Microsoft\Windows\Temporary Internet Files\Content.IE5\3XAOKX37\books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56" y="3099291"/>
            <a:ext cx="2399063" cy="216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108593" y="3099291"/>
            <a:ext cx="5807795" cy="131923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buNone/>
            </a:pPr>
            <a:r>
              <a:rPr lang="en-US" sz="4400" b="1" dirty="0" smtClean="0"/>
              <a:t>Books &amp; Fees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en-US" dirty="0" smtClean="0"/>
              <a:t>Students attending a public college do </a:t>
            </a:r>
            <a:r>
              <a:rPr lang="en-US" b="1" dirty="0" smtClean="0"/>
              <a:t>not</a:t>
            </a:r>
            <a:r>
              <a:rPr lang="en-US" dirty="0" smtClean="0"/>
              <a:t> pay for books and fees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02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6"/>
          <a:stretch/>
        </p:blipFill>
        <p:spPr>
          <a:xfrm>
            <a:off x="0" y="-171450"/>
            <a:ext cx="9144000" cy="584785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83A2CA"/>
                </a:solidFill>
              </a:rPr>
              <a:t>Private Colleges and CCP</a:t>
            </a:r>
            <a:endParaRPr lang="en-US" dirty="0">
              <a:solidFill>
                <a:srgbClr val="83A2CA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-57150" y="1488798"/>
            <a:ext cx="9144000" cy="1135998"/>
          </a:xfrm>
          <a:prstGeom prst="rect">
            <a:avLst/>
          </a:prstGeom>
          <a:noFill/>
        </p:spPr>
        <p:txBody>
          <a:bodyPr vert="horz" lIns="0" tIns="0" rIns="0" bIns="0" rtlCol="0" anchor="ctr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 sz="2800" b="1" dirty="0" smtClean="0"/>
              <a:t>Students attending a private college may be responsible for paying a portion of tuition</a:t>
            </a:r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 rot="120000">
            <a:off x="189185" y="2758334"/>
            <a:ext cx="764627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Students attending a private college may have a cost that includes books and fees. </a:t>
            </a:r>
            <a:endParaRPr lang="en-US" sz="2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81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Picture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682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Picture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20663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8141"/>
            <a:ext cx="91440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534390" y="1900039"/>
            <a:ext cx="10129652" cy="3265713"/>
          </a:xfrm>
          <a:prstGeom prst="rect">
            <a:avLst/>
          </a:prstGeom>
          <a:solidFill>
            <a:schemeClr val="bg1">
              <a:alpha val="68000"/>
            </a:schemeClr>
          </a:solidFill>
          <a:effectLst>
            <a:softEdge rad="127000"/>
          </a:effectLst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kern="1200">
                <a:solidFill>
                  <a:srgbClr val="C00000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en-US" sz="40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00238" y="2219954"/>
            <a:ext cx="8143524" cy="131923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buNone/>
            </a:pPr>
            <a:r>
              <a:rPr lang="en-US" sz="4000" b="1" dirty="0" smtClean="0"/>
              <a:t>Students can take CCP courses: 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en-US" sz="4400" b="1" dirty="0" smtClean="0"/>
              <a:t>Fall and Spring Semesters 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en-US" sz="4400" b="1" dirty="0"/>
              <a:t>Summer Semester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b="1" dirty="0" smtClean="0">
                <a:solidFill>
                  <a:srgbClr val="C0DB37"/>
                </a:solidFill>
              </a:rPr>
              <a:t>(New for 2016)</a:t>
            </a:r>
            <a:endParaRPr lang="en-US" sz="6600" b="1" dirty="0">
              <a:solidFill>
                <a:srgbClr val="C0DB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44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125"/>
            <a:ext cx="9144000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93667"/>
            <a:ext cx="9144000" cy="1231106"/>
          </a:xfrm>
          <a:solidFill>
            <a:schemeClr val="bg1">
              <a:alpha val="68000"/>
            </a:schemeClr>
          </a:solidFill>
        </p:spPr>
        <p:txBody>
          <a:bodyPr anchor="ctr"/>
          <a:lstStyle/>
          <a:p>
            <a:r>
              <a:rPr lang="en-US" sz="4000" dirty="0" smtClean="0">
                <a:solidFill>
                  <a:srgbClr val="CD0920"/>
                </a:solidFill>
              </a:rPr>
              <a:t>Who can participate in College Credit Plus? </a:t>
            </a:r>
            <a:endParaRPr lang="en-US" sz="4000" dirty="0">
              <a:solidFill>
                <a:srgbClr val="CD09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12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438065" y="1552775"/>
            <a:ext cx="561910" cy="51928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34940" y="2307491"/>
            <a:ext cx="561910" cy="51928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56440" y="3376300"/>
            <a:ext cx="561910" cy="51928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74816" y="4437217"/>
            <a:ext cx="561910" cy="51928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416" y="1552775"/>
            <a:ext cx="7454175" cy="3070520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dirty="0" smtClean="0"/>
              <a:t>Students in grades 7-12</a:t>
            </a:r>
            <a:endParaRPr lang="en-US" dirty="0"/>
          </a:p>
          <a:p>
            <a:pPr marL="0" indent="0">
              <a:spcBef>
                <a:spcPts val="1200"/>
              </a:spcBef>
              <a:buNone/>
            </a:pPr>
            <a:r>
              <a:rPr lang="en-US" dirty="0" smtClean="0"/>
              <a:t>Students who want the challenge of college level coursework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dirty="0" smtClean="0"/>
              <a:t>Students who have completed high school graduation requirements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dirty="0" smtClean="0"/>
              <a:t>Students who want to begin career exploration/training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2" y="242006"/>
            <a:ext cx="8915400" cy="646331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C0DB37"/>
                </a:solidFill>
              </a:rPr>
              <a:t>Who can participate?</a:t>
            </a:r>
            <a:endParaRPr lang="en-US" dirty="0">
              <a:solidFill>
                <a:srgbClr val="C0DB37"/>
              </a:solidFill>
            </a:endParaRP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01" r="19011" b="16836"/>
          <a:stretch/>
        </p:blipFill>
        <p:spPr>
          <a:xfrm>
            <a:off x="1" y="888337"/>
            <a:ext cx="5035138" cy="1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00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5"/>
          <a:stretch/>
        </p:blipFill>
        <p:spPr>
          <a:xfrm>
            <a:off x="0" y="0"/>
            <a:ext cx="9144000" cy="57578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70889"/>
            <a:ext cx="9144000" cy="830997"/>
          </a:xfrm>
          <a:solidFill>
            <a:schemeClr val="bg1">
              <a:alpha val="78000"/>
            </a:schemeClr>
          </a:solidFill>
        </p:spPr>
        <p:txBody>
          <a:bodyPr/>
          <a:lstStyle/>
          <a:p>
            <a:r>
              <a:rPr lang="en-US" sz="5400" dirty="0" smtClean="0">
                <a:solidFill>
                  <a:srgbClr val="83A2CA"/>
                </a:solidFill>
              </a:rPr>
              <a:t>How to </a:t>
            </a:r>
            <a:r>
              <a:rPr lang="en-US" sz="4800" dirty="0" smtClean="0">
                <a:solidFill>
                  <a:srgbClr val="83A2CA"/>
                </a:solidFill>
              </a:rPr>
              <a:t>Participate</a:t>
            </a:r>
            <a:endParaRPr lang="en-US" sz="4800" dirty="0">
              <a:solidFill>
                <a:srgbClr val="83A2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57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AU – Horizontal Theme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NEW-CCP 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NEW-CCP slides" id="{C23E6FFF-ABB1-41DF-86CD-B687EA667888}" vid="{CA5E4DB7-1604-41DC-95CB-0FE85DCAEE6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49EC3C34CE31D44B98F9120DD2B7AD0" ma:contentTypeVersion="0" ma:contentTypeDescription="Create a new document." ma:contentTypeScope="" ma:versionID="206b271f78c9fa22f96988df025fd4e1">
  <xsd:schema xmlns:xsd="http://www.w3.org/2001/XMLSchema" xmlns:xs="http://www.w3.org/2001/XMLSchema" xmlns:p="http://schemas.microsoft.com/office/2006/metadata/properties" xmlns:ns2="0d1c2134-6485-4ff6-a10e-d5cb6fa9294e" targetNamespace="http://schemas.microsoft.com/office/2006/metadata/properties" ma:root="true" ma:fieldsID="266e76a11f368247affe4bd544f23877" ns2:_="">
    <xsd:import namespace="0d1c2134-6485-4ff6-a10e-d5cb6fa9294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1c2134-6485-4ff6-a10e-d5cb6fa9294e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0d1c2134-6485-4ff6-a10e-d5cb6fa9294e">H77EFJNRH55V-1663-1922</_dlc_DocId>
    <_dlc_DocIdUrl xmlns="0d1c2134-6485-4ff6-a10e-d5cb6fa9294e">
      <Url>http://sharepoint/Projects/StraightAFund/_layouts/DocIdRedir.aspx?ID=H77EFJNRH55V-1663-1922</Url>
      <Description>H77EFJNRH55V-1663-1922</Description>
    </_dlc_DocIdUrl>
  </documentManagement>
</p:properties>
</file>

<file path=customXml/itemProps1.xml><?xml version="1.0" encoding="utf-8"?>
<ds:datastoreItem xmlns:ds="http://schemas.openxmlformats.org/officeDocument/2006/customXml" ds:itemID="{56CD15A5-81EA-4B6A-912A-B9A9BB8EDC3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F9BEA88-B751-44ED-BD3B-02316C7A0527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024AF4E6-8D61-4E40-8784-069C01C39B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d1c2134-6485-4ff6-a10e-d5cb6fa929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6F463022-138A-461A-8F76-A288E8B5C4AB}">
  <ds:schemaRefs>
    <ds:schemaRef ds:uri="http://purl.org/dc/dcmitype/"/>
    <ds:schemaRef ds:uri="http://purl.org/dc/terms/"/>
    <ds:schemaRef ds:uri="http://schemas.microsoft.com/office/infopath/2007/PartnerControls"/>
    <ds:schemaRef ds:uri="http://schemas.microsoft.com/office/2006/documentManagement/types"/>
    <ds:schemaRef ds:uri="0d1c2134-6485-4ff6-a10e-d5cb6fa9294e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10947</TotalTime>
  <Words>1552</Words>
  <Application>Microsoft Office PowerPoint</Application>
  <PresentationFormat>On-screen Show (4:3)</PresentationFormat>
  <Paragraphs>327</Paragraphs>
  <Slides>36</Slides>
  <Notes>32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Office Theme</vt:lpstr>
      <vt:lpstr>AU – Horizontal Theme 2</vt:lpstr>
      <vt:lpstr>NEW-CCP slides</vt:lpstr>
      <vt:lpstr>PowerPoint Presentation</vt:lpstr>
      <vt:lpstr>What is College Credit Plus?</vt:lpstr>
      <vt:lpstr>What is College Credit Plus?</vt:lpstr>
      <vt:lpstr>PowerPoint Presentation</vt:lpstr>
      <vt:lpstr>Private Colleges and CCP</vt:lpstr>
      <vt:lpstr>PowerPoint Presentation</vt:lpstr>
      <vt:lpstr>Who can participate in College Credit Plus? </vt:lpstr>
      <vt:lpstr>Who can participate?</vt:lpstr>
      <vt:lpstr>How to Participate</vt:lpstr>
      <vt:lpstr>How to Participate</vt:lpstr>
      <vt:lpstr>PowerPoint Presentation</vt:lpstr>
      <vt:lpstr>PowerPoint Presentation</vt:lpstr>
      <vt:lpstr>What classes can I take?</vt:lpstr>
      <vt:lpstr>How many courses can I take?</vt:lpstr>
      <vt:lpstr>A semester college course of 3 or more credits counts as a one-year high school class. </vt:lpstr>
      <vt:lpstr>How many courses can I take?</vt:lpstr>
      <vt:lpstr>PowerPoint Presentation</vt:lpstr>
      <vt:lpstr>Find the Right Path For You</vt:lpstr>
      <vt:lpstr>Transfer  your CCP credits to LCCC or another college/university</vt:lpstr>
      <vt:lpstr>Weighted Grades</vt:lpstr>
      <vt:lpstr>PowerPoint Presentation</vt:lpstr>
      <vt:lpstr>PowerPoint Presentation</vt:lpstr>
      <vt:lpstr>If you fail a class or drop it too late, you may have to pay for it.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Deadline for Students:   By April 1, you must tell your high school if you intend to participate next year.</vt:lpstr>
      <vt:lpstr>Important Dates</vt:lpstr>
      <vt:lpstr>Helpful Links</vt:lpstr>
      <vt:lpstr>Like us on Facebook!</vt:lpstr>
      <vt:lpstr>Questions?  Andrea Horning Academic Advisor | College Credit Plus Lorain County Community College  (440) 366-4770 ahorning@lorainccc.edu </vt:lpstr>
      <vt:lpstr>AU CCP Admission Requirements</vt:lpstr>
      <vt:lpstr>How to Participate</vt:lpstr>
    </vt:vector>
  </TitlesOfParts>
  <Company>Sanger &amp; Eby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Ashley Ramous</dc:creator>
  <cp:lastModifiedBy>Andrea Horning</cp:lastModifiedBy>
  <cp:revision>787</cp:revision>
  <cp:lastPrinted>2016-02-03T16:18:38Z</cp:lastPrinted>
  <dcterms:created xsi:type="dcterms:W3CDTF">2013-05-22T22:25:08Z</dcterms:created>
  <dcterms:modified xsi:type="dcterms:W3CDTF">2016-02-23T18:12:55Z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0x010100149EC3C34CE31D44B98F9120DD2B7AD0</vt:lpwstr>
  </property>
  <property fmtid="{D5CDD505-2E9C-101B-9397-08002B2CF9AE}" pid="3" name="_dlc_DocIdItemGuid">
    <vt:lpwstr>f21b29a5-e84c-4dae-9ddd-fde94fd128f5</vt:lpwstr>
  </property>
</Properties>
</file>