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67" r:id="rId3"/>
    <p:sldId id="262" r:id="rId4"/>
    <p:sldId id="316" r:id="rId5"/>
    <p:sldId id="317" r:id="rId6"/>
    <p:sldId id="318" r:id="rId7"/>
    <p:sldId id="273" r:id="rId8"/>
    <p:sldId id="275" r:id="rId9"/>
    <p:sldId id="276" r:id="rId10"/>
    <p:sldId id="277" r:id="rId11"/>
    <p:sldId id="278" r:id="rId12"/>
    <p:sldId id="279" r:id="rId13"/>
    <p:sldId id="280" r:id="rId14"/>
    <p:sldId id="281" r:id="rId15"/>
    <p:sldId id="282" r:id="rId16"/>
    <p:sldId id="285" r:id="rId17"/>
    <p:sldId id="286" r:id="rId18"/>
    <p:sldId id="287" r:id="rId19"/>
    <p:sldId id="283" r:id="rId20"/>
    <p:sldId id="284" r:id="rId21"/>
    <p:sldId id="288" r:id="rId22"/>
    <p:sldId id="290" r:id="rId23"/>
    <p:sldId id="292" r:id="rId24"/>
    <p:sldId id="293" r:id="rId25"/>
    <p:sldId id="294" r:id="rId26"/>
    <p:sldId id="295" r:id="rId27"/>
    <p:sldId id="296" r:id="rId28"/>
    <p:sldId id="297" r:id="rId29"/>
    <p:sldId id="325" r:id="rId30"/>
    <p:sldId id="298" r:id="rId31"/>
    <p:sldId id="299" r:id="rId32"/>
    <p:sldId id="300" r:id="rId33"/>
    <p:sldId id="302" r:id="rId34"/>
    <p:sldId id="304" r:id="rId35"/>
    <p:sldId id="305" r:id="rId36"/>
    <p:sldId id="307" r:id="rId37"/>
    <p:sldId id="313" r:id="rId38"/>
    <p:sldId id="312" r:id="rId39"/>
    <p:sldId id="311" r:id="rId40"/>
    <p:sldId id="324" r:id="rId41"/>
    <p:sldId id="322" r:id="rId42"/>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autoAdjust="0"/>
    <p:restoredTop sz="94771" autoAdjust="0"/>
  </p:normalViewPr>
  <p:slideViewPr>
    <p:cSldViewPr>
      <p:cViewPr>
        <p:scale>
          <a:sx n="95" d="100"/>
          <a:sy n="95" d="100"/>
        </p:scale>
        <p:origin x="-8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639683-B3CD-D34A-8B78-30EA29232CEE}" type="datetimeFigureOut">
              <a:rPr lang="en-US" smtClean="0"/>
              <a:t>8/7/2017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51B66F-F79B-E94E-9B85-46171C0C1C11}" type="slidenum">
              <a:rPr lang="en-US" smtClean="0"/>
              <a:t>‹#›</a:t>
            </a:fld>
            <a:endParaRPr lang="en-US"/>
          </a:p>
        </p:txBody>
      </p:sp>
    </p:spTree>
    <p:extLst>
      <p:ext uri="{BB962C8B-B14F-4D97-AF65-F5344CB8AC3E}">
        <p14:creationId xmlns:p14="http://schemas.microsoft.com/office/powerpoint/2010/main" val="1358326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69F4B1-56E7-4D66-9B48-48DB758B6FF9}" type="datetimeFigureOut">
              <a:rPr lang="en-US" smtClean="0"/>
              <a:pPr/>
              <a:t>8/7/2017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D92EB5-EDF7-4B4F-B70E-8AE1B99C9610}" type="slidenum">
              <a:rPr lang="en-US" smtClean="0"/>
              <a:pPr/>
              <a:t>‹#›</a:t>
            </a:fld>
            <a:endParaRPr lang="en-US"/>
          </a:p>
        </p:txBody>
      </p:sp>
    </p:spTree>
    <p:extLst>
      <p:ext uri="{BB962C8B-B14F-4D97-AF65-F5344CB8AC3E}">
        <p14:creationId xmlns:p14="http://schemas.microsoft.com/office/powerpoint/2010/main" val="733526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3</a:t>
            </a:fld>
            <a:endParaRPr lang="en-US"/>
          </a:p>
        </p:txBody>
      </p:sp>
    </p:spTree>
    <p:extLst>
      <p:ext uri="{BB962C8B-B14F-4D97-AF65-F5344CB8AC3E}">
        <p14:creationId xmlns:p14="http://schemas.microsoft.com/office/powerpoint/2010/main" val="147888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13</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14</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15</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16</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17</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18</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19</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20</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21</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23</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4</a:t>
            </a:fld>
            <a:endParaRPr lang="en-US"/>
          </a:p>
        </p:txBody>
      </p:sp>
    </p:spTree>
    <p:extLst>
      <p:ext uri="{BB962C8B-B14F-4D97-AF65-F5344CB8AC3E}">
        <p14:creationId xmlns:p14="http://schemas.microsoft.com/office/powerpoint/2010/main" val="14788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24</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25</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26</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27</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28</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29</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30</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31</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32</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34</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5</a:t>
            </a:fld>
            <a:endParaRPr lang="en-US"/>
          </a:p>
        </p:txBody>
      </p:sp>
    </p:spTree>
    <p:extLst>
      <p:ext uri="{BB962C8B-B14F-4D97-AF65-F5344CB8AC3E}">
        <p14:creationId xmlns:p14="http://schemas.microsoft.com/office/powerpoint/2010/main" val="147888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35</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37</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38</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39</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40</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41</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6</a:t>
            </a:fld>
            <a:endParaRPr lang="en-US"/>
          </a:p>
        </p:txBody>
      </p:sp>
    </p:spTree>
    <p:extLst>
      <p:ext uri="{BB962C8B-B14F-4D97-AF65-F5344CB8AC3E}">
        <p14:creationId xmlns:p14="http://schemas.microsoft.com/office/powerpoint/2010/main" val="14788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8</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9</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10</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11</a:t>
            </a:fld>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12</a:t>
            </a:fld>
            <a:endParaRPr lang="en-US"/>
          </a:p>
        </p:txBody>
      </p:sp>
    </p:spTree>
    <p:extLst>
      <p:ext uri="{BB962C8B-B14F-4D97-AF65-F5344CB8AC3E}">
        <p14:creationId xmlns:p14="http://schemas.microsoft.com/office/powerpoint/2010/main" val="1771781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482C9A4-6399-40C0-91F7-9E7186C5BA31}" type="datetimeFigureOut">
              <a:rPr lang="en-US" smtClean="0"/>
              <a:pPr/>
              <a:t>8/7/2017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55D1829-39CB-4162-9854-AA868D2B2F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82C9A4-6399-40C0-91F7-9E7186C5BA31}" type="datetimeFigureOut">
              <a:rPr lang="en-US" smtClean="0"/>
              <a:pPr/>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D1829-39CB-4162-9854-AA868D2B2F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82C9A4-6399-40C0-91F7-9E7186C5BA31}" type="datetimeFigureOut">
              <a:rPr lang="en-US" smtClean="0"/>
              <a:pPr/>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D1829-39CB-4162-9854-AA868D2B2F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82C9A4-6399-40C0-91F7-9E7186C5BA31}" type="datetimeFigureOut">
              <a:rPr lang="en-US" smtClean="0"/>
              <a:pPr/>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D1829-39CB-4162-9854-AA868D2B2FF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482C9A4-6399-40C0-91F7-9E7186C5BA31}" type="datetimeFigureOut">
              <a:rPr lang="en-US" smtClean="0"/>
              <a:pPr/>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D1829-39CB-4162-9854-AA868D2B2FF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482C9A4-6399-40C0-91F7-9E7186C5BA31}" type="datetimeFigureOut">
              <a:rPr lang="en-US" smtClean="0"/>
              <a:pPr/>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D1829-39CB-4162-9854-AA868D2B2FFC}"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482C9A4-6399-40C0-91F7-9E7186C5BA31}" type="datetimeFigureOut">
              <a:rPr lang="en-US" smtClean="0"/>
              <a:pPr/>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D1829-39CB-4162-9854-AA868D2B2F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82C9A4-6399-40C0-91F7-9E7186C5BA31}" type="datetimeFigureOut">
              <a:rPr lang="en-US" smtClean="0"/>
              <a:pPr/>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D1829-39CB-4162-9854-AA868D2B2FFC}"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2C9A4-6399-40C0-91F7-9E7186C5BA31}" type="datetimeFigureOut">
              <a:rPr lang="en-US" smtClean="0"/>
              <a:pPr/>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D1829-39CB-4162-9854-AA868D2B2F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482C9A4-6399-40C0-91F7-9E7186C5BA31}" type="datetimeFigureOut">
              <a:rPr lang="en-US" smtClean="0"/>
              <a:pPr/>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D1829-39CB-4162-9854-AA868D2B2F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482C9A4-6399-40C0-91F7-9E7186C5BA31}" type="datetimeFigureOut">
              <a:rPr lang="en-US" smtClean="0"/>
              <a:pPr/>
              <a:t>8/7/2017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55D1829-39CB-4162-9854-AA868D2B2FF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482C9A4-6399-40C0-91F7-9E7186C5BA31}" type="datetimeFigureOut">
              <a:rPr lang="en-US" smtClean="0"/>
              <a:pPr/>
              <a:t>8/7/2017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5D1829-39CB-4162-9854-AA868D2B2F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2.jpeg"/><Relationship Id="rId4" Type="http://schemas.openxmlformats.org/officeDocument/2006/relationships/hyperlink" Target="http://www.ohsaa.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2.jpeg"/><Relationship Id="rId4" Type="http://schemas.openxmlformats.org/officeDocument/2006/relationships/hyperlink" Target="http://privit.com/privit-products/privit-profile/"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8.xml"/><Relationship Id="rId5" Type="http://schemas.openxmlformats.org/officeDocument/2006/relationships/image" Target="../media/image2.jpeg"/><Relationship Id="rId4" Type="http://schemas.openxmlformats.org/officeDocument/2006/relationships/hyperlink" Target="http://www.nfhslearn.com"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3.xml"/><Relationship Id="rId5" Type="http://schemas.openxmlformats.org/officeDocument/2006/relationships/image" Target="../media/image2.jpeg"/><Relationship Id="rId4" Type="http://schemas.openxmlformats.org/officeDocument/2006/relationships/hyperlink" Target="http://www.ohsaa.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6.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42.xml"/><Relationship Id="rId5" Type="http://schemas.openxmlformats.org/officeDocument/2006/relationships/image" Target="../media/image2.jpeg"/><Relationship Id="rId4" Type="http://schemas.openxmlformats.org/officeDocument/2006/relationships/hyperlink" Target="http://www.OHSAA.or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0"/>
            <a:ext cx="7086600" cy="1828799"/>
          </a:xfrm>
          <a:effectLst>
            <a:outerShdw blurRad="50800" dist="38100" dir="2700000" algn="tl" rotWithShape="0">
              <a:prstClr val="black">
                <a:alpha val="40000"/>
              </a:prstClr>
            </a:outerShdw>
          </a:effectLst>
        </p:spPr>
        <p:txBody>
          <a:bodyPr>
            <a:normAutofit fontScale="90000"/>
          </a:bodyPr>
          <a:lstStyle/>
          <a:p>
            <a:pPr algn="ctr"/>
            <a:r>
              <a:rPr lang="en-US" sz="4900" b="0" dirty="0">
                <a:ln>
                  <a:solidFill>
                    <a:schemeClr val="bg2">
                      <a:lumMod val="50000"/>
                      <a:alpha val="85000"/>
                    </a:schemeClr>
                  </a:solidFill>
                </a:ln>
              </a:rPr>
              <a:t>THE OHIO HIGH SCHOOL</a:t>
            </a:r>
            <a:br>
              <a:rPr lang="en-US" sz="4900" b="0" dirty="0">
                <a:ln>
                  <a:solidFill>
                    <a:schemeClr val="bg2">
                      <a:lumMod val="50000"/>
                      <a:alpha val="85000"/>
                    </a:schemeClr>
                  </a:solidFill>
                </a:ln>
              </a:rPr>
            </a:br>
            <a:r>
              <a:rPr lang="en-US" sz="4900" b="0" dirty="0">
                <a:ln>
                  <a:solidFill>
                    <a:schemeClr val="bg2">
                      <a:lumMod val="50000"/>
                      <a:alpha val="85000"/>
                    </a:schemeClr>
                  </a:solidFill>
                </a:ln>
              </a:rPr>
              <a:t>ATHLETIC ASSOCIATION</a:t>
            </a:r>
            <a:r>
              <a:rPr lang="en-US" sz="4000" dirty="0">
                <a:ln>
                  <a:solidFill>
                    <a:schemeClr val="bg2">
                      <a:lumMod val="50000"/>
                      <a:alpha val="85000"/>
                    </a:schemeClr>
                  </a:solidFill>
                </a:ln>
              </a:rPr>
              <a:t/>
            </a:r>
            <a:br>
              <a:rPr lang="en-US" sz="4000" dirty="0">
                <a:ln>
                  <a:solidFill>
                    <a:schemeClr val="bg2">
                      <a:lumMod val="50000"/>
                      <a:alpha val="85000"/>
                    </a:schemeClr>
                  </a:solidFill>
                </a:ln>
              </a:rPr>
            </a:br>
            <a:endParaRPr lang="en-US" sz="4000" dirty="0">
              <a:ln>
                <a:solidFill>
                  <a:schemeClr val="bg2">
                    <a:lumMod val="50000"/>
                    <a:alpha val="85000"/>
                  </a:schemeClr>
                </a:solidFill>
              </a:ln>
            </a:endParaRPr>
          </a:p>
        </p:txBody>
      </p:sp>
      <p:sp>
        <p:nvSpPr>
          <p:cNvPr id="3" name="Subtitle 2"/>
          <p:cNvSpPr>
            <a:spLocks noGrp="1"/>
          </p:cNvSpPr>
          <p:nvPr>
            <p:ph type="subTitle" idx="1"/>
          </p:nvPr>
        </p:nvSpPr>
        <p:spPr>
          <a:xfrm>
            <a:off x="1447800" y="1905000"/>
            <a:ext cx="6477000" cy="1143000"/>
          </a:xfrm>
          <a:solidFill>
            <a:srgbClr val="FF0000"/>
          </a:solidFill>
          <a:ln w="28575" cmpd="sng">
            <a:solidFill>
              <a:schemeClr val="tx1"/>
            </a:solidFill>
          </a:ln>
          <a:effectLst>
            <a:outerShdw blurRad="50800" dist="38100" dir="2700000" algn="tl" rotWithShape="0">
              <a:prstClr val="black">
                <a:alpha val="40000"/>
              </a:prstClr>
            </a:outerShdw>
          </a:effectLst>
        </p:spPr>
        <p:txBody>
          <a:bodyPr>
            <a:noAutofit/>
          </a:bodyPr>
          <a:lstStyle/>
          <a:p>
            <a:pPr algn="ctr"/>
            <a:r>
              <a:rPr lang="en-US" sz="3200" dirty="0">
                <a:ln>
                  <a:solidFill>
                    <a:schemeClr val="bg2">
                      <a:lumMod val="50000"/>
                      <a:alpha val="85000"/>
                    </a:schemeClr>
                  </a:solidFill>
                </a:ln>
              </a:rPr>
              <a:t>Preseason Information for </a:t>
            </a:r>
          </a:p>
          <a:p>
            <a:pPr algn="ctr"/>
            <a:r>
              <a:rPr lang="en-US" sz="3200" dirty="0">
                <a:ln>
                  <a:solidFill>
                    <a:schemeClr val="bg2">
                      <a:lumMod val="50000"/>
                      <a:alpha val="85000"/>
                    </a:schemeClr>
                  </a:solidFill>
                </a:ln>
              </a:rPr>
              <a:t>2017-18 Meetings </a:t>
            </a:r>
          </a:p>
        </p:txBody>
      </p:sp>
      <p:pic>
        <p:nvPicPr>
          <p:cNvPr id="4" name="Picture 3" descr="LOGO_Color.jpg"/>
          <p:cNvPicPr>
            <a:picLocks noChangeAspect="1"/>
          </p:cNvPicPr>
          <p:nvPr/>
        </p:nvPicPr>
        <p:blipFill>
          <a:blip r:embed="rId3" cstate="print"/>
          <a:stretch>
            <a:fillRect/>
          </a:stretch>
        </p:blipFill>
        <p:spPr>
          <a:xfrm>
            <a:off x="228600" y="228600"/>
            <a:ext cx="1445241"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inus 4"/>
          <p:cNvSpPr/>
          <p:nvPr/>
        </p:nvSpPr>
        <p:spPr>
          <a:xfrm>
            <a:off x="1066800" y="1676400"/>
            <a:ext cx="84582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lumMod val="50000"/>
                  </a:schemeClr>
                </a:solidFill>
              </a:ln>
              <a:solidFill>
                <a:schemeClr val="bg2">
                  <a:lumMod val="50000"/>
                </a:schemeClr>
              </a:solidFill>
            </a:endParaRPr>
          </a:p>
        </p:txBody>
      </p:sp>
      <p:pic>
        <p:nvPicPr>
          <p:cNvPr id="8" name="Picture 7" descr="E g tennis actio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276600"/>
            <a:ext cx="4466095" cy="2971800"/>
          </a:xfrm>
          <a:prstGeom prst="rect">
            <a:avLst/>
          </a:prstGeom>
          <a:ln w="57150" cmpd="sng">
            <a:solidFill>
              <a:srgbClr val="FF0000"/>
            </a:solidFill>
          </a:ln>
        </p:spPr>
      </p:pic>
      <p:pic>
        <p:nvPicPr>
          <p:cNvPr id="11" name="Picture 10" descr="Diversity.JP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4419600" y="3733800"/>
            <a:ext cx="4267200" cy="2844800"/>
          </a:xfrm>
          <a:prstGeom prst="rect">
            <a:avLst/>
          </a:prstGeom>
          <a:ln w="57150" cmpd="sng">
            <a:solidFill>
              <a:srgbClr val="FF0000"/>
            </a:solidFill>
          </a:ln>
        </p:spPr>
      </p:pic>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447800"/>
            <a:ext cx="8839200" cy="5105400"/>
          </a:xfrm>
        </p:spPr>
        <p:txBody>
          <a:bodyPr>
            <a:normAutofit/>
          </a:bodyPr>
          <a:lstStyle/>
          <a:p>
            <a:r>
              <a:rPr lang="en-US" sz="2600" dirty="0"/>
              <a:t>All incoming </a:t>
            </a:r>
            <a:r>
              <a:rPr lang="en-US" sz="2600" b="1" u="sng" dirty="0"/>
              <a:t>ninth graders</a:t>
            </a:r>
            <a:r>
              <a:rPr lang="en-US" sz="2600" b="1" dirty="0"/>
              <a:t> </a:t>
            </a:r>
            <a:r>
              <a:rPr lang="en-US" sz="2600" dirty="0"/>
              <a:t>must have received </a:t>
            </a:r>
            <a:r>
              <a:rPr lang="en-US" sz="2600" b="1" dirty="0">
                <a:solidFill>
                  <a:srgbClr val="FF0000"/>
                </a:solidFill>
              </a:rPr>
              <a:t>passing grades in a minimum of five </a:t>
            </a:r>
            <a:r>
              <a:rPr lang="en-US" sz="2600" dirty="0"/>
              <a:t>subjects in the immediately preceding grading period. All grades must be recorded in a student’s academic record.</a:t>
            </a:r>
          </a:p>
          <a:p>
            <a:endParaRPr lang="en-US" sz="1400" dirty="0"/>
          </a:p>
          <a:p>
            <a:r>
              <a:rPr lang="en-US" sz="2600" dirty="0"/>
              <a:t>To maintain eligibility, high school students must have received </a:t>
            </a:r>
            <a:r>
              <a:rPr lang="en-US" sz="2600" b="1" dirty="0">
                <a:solidFill>
                  <a:srgbClr val="FF0000"/>
                </a:solidFill>
              </a:rPr>
              <a:t>passing grades in a minimum of five one-credit courses</a:t>
            </a:r>
            <a:r>
              <a:rPr lang="en-US" sz="2600" dirty="0"/>
              <a:t>, or the equivalent, in the immediately preceding grading period.</a:t>
            </a:r>
          </a:p>
          <a:p>
            <a:endParaRPr lang="en-US" sz="1900" dirty="0"/>
          </a:p>
          <a:p>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OHSAA Scholarship Standards  </a:t>
            </a:r>
          </a:p>
        </p:txBody>
      </p:sp>
    </p:spTree>
    <p:custDataLst>
      <p:tags r:id="rId1"/>
    </p:custDataLst>
    <p:extLst>
      <p:ext uri="{BB962C8B-B14F-4D97-AF65-F5344CB8AC3E}">
        <p14:creationId xmlns:p14="http://schemas.microsoft.com/office/powerpoint/2010/main" val="23557822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00200"/>
            <a:ext cx="8763000" cy="4953000"/>
          </a:xfrm>
        </p:spPr>
        <p:txBody>
          <a:bodyPr>
            <a:normAutofit/>
          </a:bodyPr>
          <a:lstStyle/>
          <a:p>
            <a:r>
              <a:rPr lang="en-US" dirty="0"/>
              <a:t>All incoming seventh graders are eligible insofar as the scholarship bylaw regardless of previous academic achievement. </a:t>
            </a:r>
          </a:p>
          <a:p>
            <a:endParaRPr lang="en-US" sz="1900" dirty="0"/>
          </a:p>
          <a:p>
            <a:r>
              <a:rPr lang="en-US" dirty="0"/>
              <a:t>To maintain eligibility, </a:t>
            </a:r>
            <a:r>
              <a:rPr lang="en-US" b="1" u="sng" dirty="0"/>
              <a:t>7</a:t>
            </a:r>
            <a:r>
              <a:rPr lang="en-US" b="1" u="sng" baseline="30000" dirty="0"/>
              <a:t>th</a:t>
            </a:r>
            <a:r>
              <a:rPr lang="en-US" b="1" u="sng" dirty="0"/>
              <a:t>-8</a:t>
            </a:r>
            <a:r>
              <a:rPr lang="en-US" b="1" u="sng" baseline="30000" dirty="0"/>
              <a:t>th</a:t>
            </a:r>
            <a:r>
              <a:rPr lang="en-US" b="1" u="sng" dirty="0"/>
              <a:t> grade</a:t>
            </a:r>
            <a:r>
              <a:rPr lang="en-US" dirty="0"/>
              <a:t> students must have received </a:t>
            </a:r>
            <a:r>
              <a:rPr lang="en-US" b="1" dirty="0">
                <a:solidFill>
                  <a:srgbClr val="FF0000"/>
                </a:solidFill>
              </a:rPr>
              <a:t>passing grades in a minimum of five classes </a:t>
            </a:r>
            <a:r>
              <a:rPr lang="en-US" dirty="0"/>
              <a:t>in the immediately preceding grading period.</a:t>
            </a:r>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OHSAA Scholarship Standards  </a:t>
            </a:r>
          </a:p>
        </p:txBody>
      </p:sp>
    </p:spTree>
    <p:custDataLst>
      <p:tags r:id="rId1"/>
    </p:custDataLst>
    <p:extLst>
      <p:ext uri="{BB962C8B-B14F-4D97-AF65-F5344CB8AC3E}">
        <p14:creationId xmlns:p14="http://schemas.microsoft.com/office/powerpoint/2010/main" val="24667955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447800"/>
            <a:ext cx="8763000" cy="5105400"/>
          </a:xfrm>
        </p:spPr>
        <p:txBody>
          <a:bodyPr>
            <a:normAutofit/>
          </a:bodyPr>
          <a:lstStyle/>
          <a:p>
            <a:r>
              <a:rPr lang="en-US" sz="2400" dirty="0"/>
              <a:t>Students taking College Credit Plus must comply with OHSAA scholarship standards.</a:t>
            </a:r>
          </a:p>
          <a:p>
            <a:endParaRPr lang="en-US" sz="1800" dirty="0"/>
          </a:p>
          <a:p>
            <a:r>
              <a:rPr lang="en-US" sz="2400" dirty="0"/>
              <a:t>All students participating via state law that permits home educated, non-public, community and STEM school students to participate at public schools must also comply with OHSAA scholarship standards.</a:t>
            </a:r>
          </a:p>
          <a:p>
            <a:endParaRPr lang="en-US" sz="1800" dirty="0"/>
          </a:p>
          <a:p>
            <a:r>
              <a:rPr lang="en-US" sz="2400" dirty="0"/>
              <a:t>Semester and yearly grades have no effect on OHSAA </a:t>
            </a:r>
            <a:r>
              <a:rPr lang="en-US" sz="2400" dirty="0">
                <a:solidFill>
                  <a:srgbClr val="1F1F1F"/>
                </a:solidFill>
              </a:rPr>
              <a:t>eligibility unless your school provides grades at the end of a semester or school year pursuant to Board of Education policy. </a:t>
            </a:r>
          </a:p>
          <a:p>
            <a:endParaRPr lang="en-US" dirty="0"/>
          </a:p>
          <a:p>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OHSAA Scholarship Standards </a:t>
            </a:r>
          </a:p>
        </p:txBody>
      </p:sp>
    </p:spTree>
    <p:custDataLst>
      <p:tags r:id="rId1"/>
    </p:custDataLst>
    <p:extLst>
      <p:ext uri="{BB962C8B-B14F-4D97-AF65-F5344CB8AC3E}">
        <p14:creationId xmlns:p14="http://schemas.microsoft.com/office/powerpoint/2010/main" val="5818656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371600"/>
            <a:ext cx="9067800" cy="5181600"/>
          </a:xfrm>
        </p:spPr>
        <p:txBody>
          <a:bodyPr>
            <a:normAutofit fontScale="25000" lnSpcReduction="20000"/>
          </a:bodyPr>
          <a:lstStyle/>
          <a:p>
            <a:pPr>
              <a:lnSpc>
                <a:spcPct val="120000"/>
              </a:lnSpc>
            </a:pPr>
            <a:r>
              <a:rPr lang="en-US" sz="8400" dirty="0">
                <a:solidFill>
                  <a:srgbClr val="1F1F1F"/>
                </a:solidFill>
              </a:rPr>
              <a:t>To attempt to regain OHSAA eligibility, summer school grades, including College Credit Plus courses, may </a:t>
            </a:r>
            <a:r>
              <a:rPr lang="en-US" sz="8400" u="sng" dirty="0">
                <a:solidFill>
                  <a:srgbClr val="1F1F1F"/>
                </a:solidFill>
              </a:rPr>
              <a:t>NOT</a:t>
            </a:r>
            <a:r>
              <a:rPr lang="en-US" sz="8400" dirty="0">
                <a:solidFill>
                  <a:srgbClr val="1F1F1F"/>
                </a:solidFill>
              </a:rPr>
              <a:t> be used to substitute for failing grades received in the final grading period of the regular school year or for lack of enough courses taken the preceding or subsequent grading period.</a:t>
            </a:r>
          </a:p>
          <a:p>
            <a:pPr>
              <a:lnSpc>
                <a:spcPct val="120000"/>
              </a:lnSpc>
            </a:pPr>
            <a:endParaRPr lang="en-US" sz="4800" dirty="0"/>
          </a:p>
          <a:p>
            <a:pPr>
              <a:lnSpc>
                <a:spcPct val="120000"/>
              </a:lnSpc>
            </a:pPr>
            <a:r>
              <a:rPr lang="en-US" sz="8400" b="1" dirty="0">
                <a:solidFill>
                  <a:srgbClr val="FF0000"/>
                </a:solidFill>
              </a:rPr>
              <a:t>If you drop a course or change your schedule, it is critically important that you contact your principal or athletic administrator to see if this affects your eligibility.</a:t>
            </a:r>
          </a:p>
          <a:p>
            <a:pPr>
              <a:lnSpc>
                <a:spcPct val="120000"/>
              </a:lnSpc>
            </a:pPr>
            <a:endParaRPr lang="en-US" sz="4800" dirty="0"/>
          </a:p>
          <a:p>
            <a:pPr>
              <a:lnSpc>
                <a:spcPct val="120000"/>
              </a:lnSpc>
            </a:pPr>
            <a:r>
              <a:rPr lang="en-US" sz="8400" dirty="0"/>
              <a:t>The OHSAA has no minimum grade point (GPA) requirement, thus issues regarding eligibility when only the state-mandated GPA is of concern are strictly a local school district matter and not an OHSAA matter. </a:t>
            </a:r>
          </a:p>
          <a:p>
            <a:endParaRPr lang="en-US" dirty="0"/>
          </a:p>
          <a:p>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OHSAA Scholarship Standards  </a:t>
            </a:r>
          </a:p>
        </p:txBody>
      </p:sp>
    </p:spTree>
    <p:custDataLst>
      <p:tags r:id="rId1"/>
    </p:custDataLst>
    <p:extLst>
      <p:ext uri="{BB962C8B-B14F-4D97-AF65-F5344CB8AC3E}">
        <p14:creationId xmlns:p14="http://schemas.microsoft.com/office/powerpoint/2010/main" val="21938149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00200"/>
            <a:ext cx="8763000" cy="4953000"/>
          </a:xfrm>
        </p:spPr>
        <p:txBody>
          <a:bodyPr>
            <a:normAutofit/>
          </a:bodyPr>
          <a:lstStyle/>
          <a:p>
            <a:r>
              <a:rPr lang="en-US" dirty="0"/>
              <a:t>No high school student will be eligible if he or she has been enrolled in high school for more than eight semesters.</a:t>
            </a:r>
          </a:p>
          <a:p>
            <a:pPr marL="109728" indent="0">
              <a:buNone/>
            </a:pPr>
            <a:endParaRPr lang="en-US" dirty="0"/>
          </a:p>
          <a:p>
            <a:r>
              <a:rPr lang="en-US" dirty="0"/>
              <a:t>No 7</a:t>
            </a:r>
            <a:r>
              <a:rPr lang="en-US" baseline="30000" dirty="0"/>
              <a:t>th</a:t>
            </a:r>
            <a:r>
              <a:rPr lang="en-US" dirty="0"/>
              <a:t>-8</a:t>
            </a:r>
            <a:r>
              <a:rPr lang="en-US" baseline="30000" dirty="0"/>
              <a:t>th</a:t>
            </a:r>
            <a:r>
              <a:rPr lang="en-US" dirty="0"/>
              <a:t> grade student will be eligible if he or she has been enrolled in 7</a:t>
            </a:r>
            <a:r>
              <a:rPr lang="en-US" baseline="30000" dirty="0"/>
              <a:t>th</a:t>
            </a:r>
            <a:r>
              <a:rPr lang="en-US" dirty="0"/>
              <a:t>-8</a:t>
            </a:r>
            <a:r>
              <a:rPr lang="en-US" baseline="30000" dirty="0"/>
              <a:t>th</a:t>
            </a:r>
            <a:r>
              <a:rPr lang="en-US" dirty="0"/>
              <a:t> grade for more than four semesters.</a:t>
            </a:r>
          </a:p>
          <a:p>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OHSAA Semester Standards  </a:t>
            </a:r>
          </a:p>
        </p:txBody>
      </p:sp>
    </p:spTree>
    <p:custDataLst>
      <p:tags r:id="rId1"/>
    </p:custDataLst>
    <p:extLst>
      <p:ext uri="{BB962C8B-B14F-4D97-AF65-F5344CB8AC3E}">
        <p14:creationId xmlns:p14="http://schemas.microsoft.com/office/powerpoint/2010/main" val="248986257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524000"/>
            <a:ext cx="8763000" cy="5029200"/>
          </a:xfrm>
        </p:spPr>
        <p:txBody>
          <a:bodyPr>
            <a:normAutofit/>
          </a:bodyPr>
          <a:lstStyle/>
          <a:p>
            <a:r>
              <a:rPr lang="en-US" dirty="0"/>
              <a:t>High school students will be ineligible whenever they turn 20 years old.  </a:t>
            </a:r>
          </a:p>
          <a:p>
            <a:endParaRPr lang="en-US" sz="1800" dirty="0"/>
          </a:p>
          <a:p>
            <a:r>
              <a:rPr lang="en-US" dirty="0"/>
              <a:t>Seventh- and eighth-grade students who turn 15 before August 1st are also ineligible for 7</a:t>
            </a:r>
            <a:r>
              <a:rPr lang="en-US" baseline="30000" dirty="0"/>
              <a:t>th</a:t>
            </a:r>
            <a:r>
              <a:rPr lang="en-US" dirty="0"/>
              <a:t> and 8</a:t>
            </a:r>
            <a:r>
              <a:rPr lang="en-US" baseline="30000" dirty="0"/>
              <a:t>th</a:t>
            </a:r>
            <a:r>
              <a:rPr lang="en-US" dirty="0"/>
              <a:t> grade sports but </a:t>
            </a:r>
            <a:r>
              <a:rPr lang="en-US" b="1" u="sng" dirty="0"/>
              <a:t>MAY BE</a:t>
            </a:r>
            <a:r>
              <a:rPr lang="en-US" dirty="0"/>
              <a:t> eligible to participate in high school athletics.</a:t>
            </a:r>
          </a:p>
          <a:p>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OHSAA Age Standards  </a:t>
            </a:r>
          </a:p>
        </p:txBody>
      </p:sp>
    </p:spTree>
    <p:custDataLst>
      <p:tags r:id="rId1"/>
    </p:custDataLst>
    <p:extLst>
      <p:ext uri="{BB962C8B-B14F-4D97-AF65-F5344CB8AC3E}">
        <p14:creationId xmlns:p14="http://schemas.microsoft.com/office/powerpoint/2010/main" val="21458430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524000"/>
            <a:ext cx="8763000" cy="5029200"/>
          </a:xfrm>
        </p:spPr>
        <p:txBody>
          <a:bodyPr>
            <a:normAutofit/>
          </a:bodyPr>
          <a:lstStyle/>
          <a:p>
            <a:r>
              <a:rPr lang="en-US" sz="2600" dirty="0"/>
              <a:t>You will be ineligible if you are </a:t>
            </a:r>
            <a:r>
              <a:rPr lang="en-US" sz="2600" dirty="0">
                <a:solidFill>
                  <a:srgbClr val="1F1F1F"/>
                </a:solidFill>
              </a:rPr>
              <a:t>a member of a school team </a:t>
            </a:r>
            <a:r>
              <a:rPr lang="en-US" sz="2600" dirty="0"/>
              <a:t>competing on a non-school team in the same sport during your school team’s season (example: club soccer team during school’s soccer season).</a:t>
            </a:r>
          </a:p>
          <a:p>
            <a:endParaRPr lang="en-US" sz="1400" dirty="0"/>
          </a:p>
          <a:p>
            <a:r>
              <a:rPr lang="en-US" sz="2600" dirty="0"/>
              <a:t>Coaches and schools cannot require that you participate in an open gym/open facility </a:t>
            </a:r>
            <a:r>
              <a:rPr lang="en-US" sz="2600" b="1" u="sng" dirty="0"/>
              <a:t>OR</a:t>
            </a:r>
            <a:r>
              <a:rPr lang="en-US" sz="2600" dirty="0"/>
              <a:t> in a conditioning or instructional program. Violations of this regulation will result in penalties.</a:t>
            </a:r>
          </a:p>
          <a:p>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524000" y="457200"/>
            <a:ext cx="7315200" cy="830997"/>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OHSAA Non-School Team and Program &amp; </a:t>
            </a:r>
          </a:p>
          <a:p>
            <a:r>
              <a:rPr lang="en-US" sz="2400" b="1" dirty="0">
                <a:latin typeface="Lucida Grande"/>
                <a:cs typeface="Lucida Grande"/>
              </a:rPr>
              <a:t>    Out-of-Season Standards  </a:t>
            </a:r>
          </a:p>
        </p:txBody>
      </p:sp>
    </p:spTree>
    <p:custDataLst>
      <p:tags r:id="rId1"/>
    </p:custDataLst>
    <p:extLst>
      <p:ext uri="{BB962C8B-B14F-4D97-AF65-F5344CB8AC3E}">
        <p14:creationId xmlns:p14="http://schemas.microsoft.com/office/powerpoint/2010/main" val="282066679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371600"/>
            <a:ext cx="8991600" cy="5181600"/>
          </a:xfrm>
        </p:spPr>
        <p:txBody>
          <a:bodyPr>
            <a:normAutofit/>
          </a:bodyPr>
          <a:lstStyle/>
          <a:p>
            <a:r>
              <a:rPr lang="en-US" sz="2100" dirty="0"/>
              <a:t>There are certain restrictions regarding tryouts, practices and competitions with non-school teams before, during and after the school season.  </a:t>
            </a:r>
          </a:p>
          <a:p>
            <a:endParaRPr lang="en-US" sz="1400" dirty="0"/>
          </a:p>
          <a:p>
            <a:r>
              <a:rPr lang="en-US" sz="2100" dirty="0">
                <a:solidFill>
                  <a:srgbClr val="1F1F1F"/>
                </a:solidFill>
              </a:rPr>
              <a:t>There are also restrictions for instruction you can receive from school coaches outside of your season in an OHSAA team sport (baseball, basketball, field hockey, football, ice hockey, lacrosse, soccer, softball and volleyball) and some OHSAA individual sports (cross country, track &amp; field and wrestling). </a:t>
            </a:r>
          </a:p>
          <a:p>
            <a:endParaRPr lang="en-US" sz="1400" dirty="0">
              <a:solidFill>
                <a:srgbClr val="1F1F1F"/>
              </a:solidFill>
            </a:endParaRPr>
          </a:p>
          <a:p>
            <a:r>
              <a:rPr lang="en-US" sz="2100" dirty="0">
                <a:solidFill>
                  <a:srgbClr val="1F1F1F"/>
                </a:solidFill>
              </a:rPr>
              <a:t>There are no restrictions for instruction you can receive from school coaches outside of your season in many OHSAA individual sports (bowling, golf, gymnastics, swimming &amp; diving and tennis).</a:t>
            </a:r>
          </a:p>
          <a:p>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7162800" cy="830997"/>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OHSAA Non-School Team and Program &amp; </a:t>
            </a:r>
          </a:p>
          <a:p>
            <a:r>
              <a:rPr lang="en-US" sz="2400" b="1" dirty="0">
                <a:latin typeface="Lucida Grande"/>
                <a:cs typeface="Lucida Grande"/>
              </a:rPr>
              <a:t>    Out-of-Season Standards  </a:t>
            </a:r>
          </a:p>
        </p:txBody>
      </p:sp>
    </p:spTree>
    <p:custDataLst>
      <p:tags r:id="rId1"/>
    </p:custDataLst>
    <p:extLst>
      <p:ext uri="{BB962C8B-B14F-4D97-AF65-F5344CB8AC3E}">
        <p14:creationId xmlns:p14="http://schemas.microsoft.com/office/powerpoint/2010/main" val="187264868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371600"/>
            <a:ext cx="8763000" cy="5181600"/>
          </a:xfrm>
        </p:spPr>
        <p:txBody>
          <a:bodyPr>
            <a:normAutofit/>
          </a:bodyPr>
          <a:lstStyle/>
          <a:p>
            <a:r>
              <a:rPr lang="en-US" dirty="0"/>
              <a:t>You could lose your amateur status and forfeit your eligibility if you compete for money or other monetary compensation </a:t>
            </a:r>
            <a:r>
              <a:rPr lang="en-US" b="1" u="sng" dirty="0"/>
              <a:t>OR</a:t>
            </a:r>
            <a:r>
              <a:rPr lang="en-US" dirty="0"/>
              <a:t> capitalize on your athletic fame by receiving money, merchandise or services or by entering into an agreement with a professional team or agent.</a:t>
            </a:r>
          </a:p>
          <a:p>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OHSAA Amateur Standards  </a:t>
            </a:r>
          </a:p>
        </p:txBody>
      </p:sp>
    </p:spTree>
    <p:custDataLst>
      <p:tags r:id="rId1"/>
    </p:custDataLst>
    <p:extLst>
      <p:ext uri="{BB962C8B-B14F-4D97-AF65-F5344CB8AC3E}">
        <p14:creationId xmlns:p14="http://schemas.microsoft.com/office/powerpoint/2010/main" val="5773076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00200"/>
            <a:ext cx="8763000" cy="4953000"/>
          </a:xfrm>
        </p:spPr>
        <p:txBody>
          <a:bodyPr>
            <a:normAutofit/>
          </a:bodyPr>
          <a:lstStyle/>
          <a:p>
            <a:r>
              <a:rPr lang="en-US" sz="2400" dirty="0">
                <a:solidFill>
                  <a:srgbClr val="1F1F1F"/>
                </a:solidFill>
              </a:rPr>
              <a:t>Once eligibility has been established at a member high school and you transfer to another school, you will be ineligible for all contests until the first 50 percent of the maximum allowable regular season contests have been competed in any sport in which you participated during the 12 months immediately preceding your transfer. </a:t>
            </a:r>
          </a:p>
          <a:p>
            <a:endParaRPr lang="en-US" sz="1800" dirty="0">
              <a:solidFill>
                <a:srgbClr val="1F1F1F"/>
              </a:solidFill>
            </a:endParaRPr>
          </a:p>
          <a:p>
            <a:r>
              <a:rPr lang="en-US" sz="2400" dirty="0">
                <a:solidFill>
                  <a:srgbClr val="1F1F1F"/>
                </a:solidFill>
              </a:rPr>
              <a:t>This regulation has several exceptions, most of which require a ruling from the OHSAA Commissioner’s Office.</a:t>
            </a:r>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OHSAA Transfer Standards  </a:t>
            </a:r>
          </a:p>
        </p:txBody>
      </p:sp>
    </p:spTree>
    <p:custDataLst>
      <p:tags r:id="rId1"/>
    </p:custDataLst>
    <p:extLst>
      <p:ext uri="{BB962C8B-B14F-4D97-AF65-F5344CB8AC3E}">
        <p14:creationId xmlns:p14="http://schemas.microsoft.com/office/powerpoint/2010/main" val="142468578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1"/>
            <a:ext cx="7239000" cy="1676400"/>
          </a:xfrm>
          <a:effectLst>
            <a:outerShdw blurRad="50800" dist="38100" dir="2700000" algn="tl" rotWithShape="0">
              <a:prstClr val="black">
                <a:alpha val="40000"/>
              </a:prstClr>
            </a:outerShdw>
          </a:effectLst>
        </p:spPr>
        <p:txBody>
          <a:bodyPr>
            <a:normAutofit fontScale="90000"/>
          </a:bodyPr>
          <a:lstStyle/>
          <a:p>
            <a:pPr algn="ctr"/>
            <a:r>
              <a:rPr lang="en-US" sz="4400" b="0" dirty="0">
                <a:ln>
                  <a:solidFill>
                    <a:schemeClr val="bg2">
                      <a:lumMod val="50000"/>
                      <a:alpha val="85000"/>
                    </a:schemeClr>
                  </a:solidFill>
                </a:ln>
              </a:rPr>
              <a:t>Why Interscholastic Athletics &amp; OHSAA Beliefs</a:t>
            </a:r>
            <a:r>
              <a:rPr lang="en-US" sz="4000" dirty="0">
                <a:ln>
                  <a:solidFill>
                    <a:schemeClr val="bg2">
                      <a:lumMod val="50000"/>
                      <a:alpha val="85000"/>
                    </a:schemeClr>
                  </a:solidFill>
                </a:ln>
              </a:rPr>
              <a:t/>
            </a:r>
            <a:br>
              <a:rPr lang="en-US" sz="4000" dirty="0">
                <a:ln>
                  <a:solidFill>
                    <a:schemeClr val="bg2">
                      <a:lumMod val="50000"/>
                      <a:alpha val="85000"/>
                    </a:schemeClr>
                  </a:solidFill>
                </a:ln>
              </a:rPr>
            </a:br>
            <a:endParaRPr lang="en-US" sz="4000" dirty="0">
              <a:ln>
                <a:solidFill>
                  <a:schemeClr val="bg2">
                    <a:lumMod val="50000"/>
                    <a:alpha val="85000"/>
                  </a:schemeClr>
                </a:solidFill>
              </a:ln>
            </a:endParaRPr>
          </a:p>
        </p:txBody>
      </p:sp>
      <p:pic>
        <p:nvPicPr>
          <p:cNvPr id="4" name="Picture 3" descr="LOGO_Color.jpg"/>
          <p:cNvPicPr>
            <a:picLocks noChangeAspect="1"/>
          </p:cNvPicPr>
          <p:nvPr/>
        </p:nvPicPr>
        <p:blipFill>
          <a:blip r:embed="rId3" cstate="print"/>
          <a:stretch>
            <a:fillRect/>
          </a:stretch>
        </p:blipFill>
        <p:spPr>
          <a:xfrm>
            <a:off x="228600" y="228600"/>
            <a:ext cx="1445241"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inus 4"/>
          <p:cNvSpPr/>
          <p:nvPr/>
        </p:nvSpPr>
        <p:spPr>
          <a:xfrm>
            <a:off x="1066800" y="1676400"/>
            <a:ext cx="84582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lumMod val="50000"/>
                  </a:schemeClr>
                </a:solidFill>
              </a:ln>
              <a:solidFill>
                <a:schemeClr val="bg2">
                  <a:lumMod val="50000"/>
                </a:schemeClr>
              </a:solidFill>
            </a:endParaRPr>
          </a:p>
        </p:txBody>
      </p:sp>
      <p:pic>
        <p:nvPicPr>
          <p:cNvPr id="3" name="Picture 2" descr="Defiance - Team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2057400"/>
            <a:ext cx="6629400" cy="4419600"/>
          </a:xfrm>
          <a:prstGeom prst="rect">
            <a:avLst/>
          </a:prstGeom>
          <a:ln w="57150" cmpd="sng">
            <a:solidFill>
              <a:srgbClr val="FF0000"/>
            </a:solidFill>
          </a:ln>
        </p:spPr>
      </p:pic>
    </p:spTree>
    <p:custDataLst>
      <p:tags r:id="rId1"/>
    </p:custDataLst>
    <p:extLst>
      <p:ext uri="{BB962C8B-B14F-4D97-AF65-F5344CB8AC3E}">
        <p14:creationId xmlns:p14="http://schemas.microsoft.com/office/powerpoint/2010/main" val="40892093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524000"/>
            <a:ext cx="8763000" cy="5029200"/>
          </a:xfrm>
        </p:spPr>
        <p:txBody>
          <a:bodyPr>
            <a:normAutofit/>
          </a:bodyPr>
          <a:lstStyle/>
          <a:p>
            <a:r>
              <a:rPr lang="en-US" dirty="0"/>
              <a:t>Should you have transferred to this school, you must ensure all required paperwork has been submitted to the OHSAA </a:t>
            </a:r>
            <a:r>
              <a:rPr lang="en-US" b="1" u="sng" dirty="0"/>
              <a:t>AND</a:t>
            </a:r>
            <a:r>
              <a:rPr lang="en-US" dirty="0"/>
              <a:t> the state office has granted approval for eligibility.  </a:t>
            </a:r>
          </a:p>
          <a:p>
            <a:endParaRPr lang="en-US" sz="1800" dirty="0"/>
          </a:p>
          <a:p>
            <a:r>
              <a:rPr lang="en-US" dirty="0"/>
              <a:t>Immediate eligibility will be granted only if one of the exceptions to the OHSAA transfer regulation has been met.</a:t>
            </a:r>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OHSAA Transfer Standards  </a:t>
            </a:r>
          </a:p>
        </p:txBody>
      </p:sp>
    </p:spTree>
    <p:custDataLst>
      <p:tags r:id="rId1"/>
    </p:custDataLst>
    <p:extLst>
      <p:ext uri="{BB962C8B-B14F-4D97-AF65-F5344CB8AC3E}">
        <p14:creationId xmlns:p14="http://schemas.microsoft.com/office/powerpoint/2010/main" val="138638560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295400"/>
            <a:ext cx="9144000" cy="5257800"/>
          </a:xfrm>
        </p:spPr>
        <p:txBody>
          <a:bodyPr>
            <a:normAutofit/>
          </a:bodyPr>
          <a:lstStyle/>
          <a:p>
            <a:r>
              <a:rPr lang="en-US" sz="2400" dirty="0"/>
              <a:t>There </a:t>
            </a:r>
            <a:r>
              <a:rPr lang="en-US" sz="2400" b="1" u="sng" dirty="0"/>
              <a:t>ARE</a:t>
            </a:r>
            <a:r>
              <a:rPr lang="en-US" sz="2400" dirty="0"/>
              <a:t> exceptions to some </a:t>
            </a:r>
            <a:r>
              <a:rPr lang="en-US" sz="2400" dirty="0">
                <a:solidFill>
                  <a:srgbClr val="1F1F1F"/>
                </a:solidFill>
              </a:rPr>
              <a:t>OHSAA</a:t>
            </a:r>
            <a:r>
              <a:rPr lang="en-US" sz="2400" b="1" dirty="0">
                <a:solidFill>
                  <a:srgbClr val="008000"/>
                </a:solidFill>
              </a:rPr>
              <a:t> </a:t>
            </a:r>
            <a:r>
              <a:rPr lang="en-US" sz="2400" dirty="0"/>
              <a:t>regulations. If you believe you qualify for an exception or you have questions pertaining to your eligibility or about any of the regulations, </a:t>
            </a:r>
            <a:r>
              <a:rPr lang="en-US" sz="2400" b="1" dirty="0">
                <a:solidFill>
                  <a:srgbClr val="FF0000"/>
                </a:solidFill>
              </a:rPr>
              <a:t>please consult with your school principal or athletic administrator. </a:t>
            </a:r>
          </a:p>
          <a:p>
            <a:endParaRPr lang="en-US" sz="1200" dirty="0"/>
          </a:p>
          <a:p>
            <a:r>
              <a:rPr lang="en-US" sz="2400" dirty="0"/>
              <a:t>Ask your school principal or athletic administrator to discuss any unresolved issues with the administrators in the OHSAA office who handle eligibility issues. </a:t>
            </a:r>
          </a:p>
          <a:p>
            <a:endParaRPr lang="en-US" sz="1400" dirty="0"/>
          </a:p>
          <a:p>
            <a:r>
              <a:rPr lang="en-US" sz="2400" dirty="0"/>
              <a:t>You can also review all OHSAA regulations on eligibility standards by going to the OHSAA website at </a:t>
            </a:r>
            <a:r>
              <a:rPr lang="en-US" sz="2400" dirty="0">
                <a:hlinkClick r:id="rId4"/>
              </a:rPr>
              <a:t>www.ohsaa.org</a:t>
            </a:r>
            <a:r>
              <a:rPr lang="en-US" sz="2400" dirty="0"/>
              <a:t>. </a:t>
            </a:r>
          </a:p>
        </p:txBody>
      </p:sp>
      <p:pic>
        <p:nvPicPr>
          <p:cNvPr id="5" name="Picture 4" descr="LOGO_Color.jpg"/>
          <p:cNvPicPr>
            <a:picLocks noChangeAspect="1"/>
          </p:cNvPicPr>
          <p:nvPr/>
        </p:nvPicPr>
        <p:blipFill>
          <a:blip r:embed="rId5"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934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General OHSAA Eligibility Standards  </a:t>
            </a:r>
          </a:p>
        </p:txBody>
      </p:sp>
    </p:spTree>
    <p:custDataLst>
      <p:tags r:id="rId1"/>
    </p:custDataLst>
    <p:extLst>
      <p:ext uri="{BB962C8B-B14F-4D97-AF65-F5344CB8AC3E}">
        <p14:creationId xmlns:p14="http://schemas.microsoft.com/office/powerpoint/2010/main" val="28518724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457200"/>
            <a:ext cx="7086600" cy="1371599"/>
          </a:xfrm>
          <a:effectLst>
            <a:outerShdw blurRad="50800" dist="38100" dir="2700000" algn="tl" rotWithShape="0">
              <a:prstClr val="black">
                <a:alpha val="40000"/>
              </a:prstClr>
            </a:outerShdw>
          </a:effectLst>
        </p:spPr>
        <p:txBody>
          <a:bodyPr>
            <a:normAutofit fontScale="90000"/>
          </a:bodyPr>
          <a:lstStyle/>
          <a:p>
            <a:pPr algn="ctr"/>
            <a:r>
              <a:rPr lang="en-US" sz="4900" b="0" dirty="0">
                <a:ln>
                  <a:solidFill>
                    <a:schemeClr val="bg2">
                      <a:lumMod val="50000"/>
                      <a:alpha val="85000"/>
                    </a:schemeClr>
                  </a:solidFill>
                </a:ln>
              </a:rPr>
              <a:t>Your Health &amp; Safety</a:t>
            </a:r>
            <a:br>
              <a:rPr lang="en-US" sz="4900" b="0" dirty="0">
                <a:ln>
                  <a:solidFill>
                    <a:schemeClr val="bg2">
                      <a:lumMod val="50000"/>
                      <a:alpha val="85000"/>
                    </a:schemeClr>
                  </a:solidFill>
                </a:ln>
              </a:rPr>
            </a:br>
            <a:endParaRPr lang="en-US" sz="4000" dirty="0">
              <a:ln>
                <a:solidFill>
                  <a:schemeClr val="bg2">
                    <a:lumMod val="50000"/>
                    <a:alpha val="85000"/>
                  </a:schemeClr>
                </a:solidFill>
              </a:ln>
            </a:endParaRPr>
          </a:p>
        </p:txBody>
      </p:sp>
      <p:pic>
        <p:nvPicPr>
          <p:cNvPr id="4" name="Picture 3" descr="LOGO_Color.jpg"/>
          <p:cNvPicPr>
            <a:picLocks noChangeAspect="1"/>
          </p:cNvPicPr>
          <p:nvPr/>
        </p:nvPicPr>
        <p:blipFill>
          <a:blip r:embed="rId3" cstate="print"/>
          <a:stretch>
            <a:fillRect/>
          </a:stretch>
        </p:blipFill>
        <p:spPr>
          <a:xfrm>
            <a:off x="228600" y="228600"/>
            <a:ext cx="1445241"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inus 4"/>
          <p:cNvSpPr/>
          <p:nvPr/>
        </p:nvSpPr>
        <p:spPr>
          <a:xfrm>
            <a:off x="1066800" y="1676400"/>
            <a:ext cx="84582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lumMod val="50000"/>
                  </a:schemeClr>
                </a:solidFill>
              </a:ln>
              <a:solidFill>
                <a:schemeClr val="bg2">
                  <a:lumMod val="50000"/>
                </a:schemeClr>
              </a:solidFill>
            </a:endParaRPr>
          </a:p>
        </p:txBody>
      </p:sp>
      <p:sp>
        <p:nvSpPr>
          <p:cNvPr id="3" name="TextBox 2"/>
          <p:cNvSpPr txBox="1"/>
          <p:nvPr/>
        </p:nvSpPr>
        <p:spPr>
          <a:xfrm>
            <a:off x="8050696" y="1082261"/>
            <a:ext cx="184666" cy="369332"/>
          </a:xfrm>
          <a:prstGeom prst="rect">
            <a:avLst/>
          </a:prstGeom>
          <a:noFill/>
        </p:spPr>
        <p:txBody>
          <a:bodyPr wrap="none" rtlCol="0">
            <a:spAutoFit/>
          </a:bodyPr>
          <a:lstStyle/>
          <a:p>
            <a:endParaRPr lang="en-US" dirty="0"/>
          </a:p>
        </p:txBody>
      </p:sp>
      <p:pic>
        <p:nvPicPr>
          <p:cNvPr id="7" name="Picture 6" descr="Page 20 Sidebar Pic - Waterford GBS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981200"/>
            <a:ext cx="6705600" cy="4470400"/>
          </a:xfrm>
          <a:prstGeom prst="rect">
            <a:avLst/>
          </a:prstGeom>
          <a:ln w="57150" cmpd="sng">
            <a:solidFill>
              <a:srgbClr val="FF0000"/>
            </a:solidFill>
          </a:ln>
        </p:spPr>
      </p:pic>
    </p:spTree>
    <p:custDataLst>
      <p:tags r:id="rId1"/>
    </p:custDataLst>
    <p:extLst>
      <p:ext uri="{BB962C8B-B14F-4D97-AF65-F5344CB8AC3E}">
        <p14:creationId xmlns:p14="http://schemas.microsoft.com/office/powerpoint/2010/main" val="17555540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371600"/>
            <a:ext cx="8915400" cy="5181600"/>
          </a:xfrm>
        </p:spPr>
        <p:txBody>
          <a:bodyPr>
            <a:normAutofit/>
          </a:bodyPr>
          <a:lstStyle/>
          <a:p>
            <a:r>
              <a:rPr lang="en-US" sz="2200" dirty="0"/>
              <a:t>Before the season’s first practice </a:t>
            </a:r>
            <a:r>
              <a:rPr lang="en-US" sz="2400" dirty="0"/>
              <a:t>(or prior to your first participation should you join the team after the season has started),</a:t>
            </a:r>
            <a:r>
              <a:rPr lang="en-US" sz="2200" dirty="0"/>
              <a:t> you must have had a physical examination within the past year </a:t>
            </a:r>
            <a:r>
              <a:rPr lang="en-US" sz="2200" b="1" u="sng" dirty="0"/>
              <a:t>AND</a:t>
            </a:r>
            <a:r>
              <a:rPr lang="en-US" sz="2200" dirty="0"/>
              <a:t> an examination clearance form must be on file at the school.</a:t>
            </a:r>
          </a:p>
          <a:p>
            <a:endParaRPr lang="en-US" sz="1400" dirty="0"/>
          </a:p>
          <a:p>
            <a:r>
              <a:rPr lang="en-US" sz="2200" dirty="0"/>
              <a:t>You and your parents are highly encouraged to work with your certified athletic trainer and/or athletic administrator to complete an electronic </a:t>
            </a:r>
            <a:r>
              <a:rPr lang="en-US" sz="2200" dirty="0" err="1"/>
              <a:t>preparticipation</a:t>
            </a:r>
            <a:r>
              <a:rPr lang="en-US" sz="2200" dirty="0"/>
              <a:t> evaluation form that was developed for the OHSAA by PrivIT and called the PrivIT Profile™. This Profile is now the OHSAA standard. </a:t>
            </a:r>
          </a:p>
          <a:p>
            <a:pPr marL="109728" indent="0">
              <a:buNone/>
            </a:pPr>
            <a:r>
              <a:rPr lang="en-US" sz="2200" dirty="0"/>
              <a:t>   (</a:t>
            </a:r>
            <a:r>
              <a:rPr lang="en-US" sz="2200" dirty="0">
                <a:hlinkClick r:id="rId4"/>
              </a:rPr>
              <a:t>http://privit.com/privit-products/privit-profile/</a:t>
            </a:r>
            <a:r>
              <a:rPr lang="en-US" sz="2200" dirty="0"/>
              <a:t>)</a:t>
            </a:r>
          </a:p>
          <a:p>
            <a:pPr marL="109728" indent="0">
              <a:buNone/>
            </a:pPr>
            <a:endParaRPr lang="en-US" sz="2400" dirty="0"/>
          </a:p>
        </p:txBody>
      </p:sp>
      <p:pic>
        <p:nvPicPr>
          <p:cNvPr id="5" name="Picture 4" descr="LOGO_Color.jpg"/>
          <p:cNvPicPr>
            <a:picLocks noChangeAspect="1"/>
          </p:cNvPicPr>
          <p:nvPr/>
        </p:nvPicPr>
        <p:blipFill>
          <a:blip r:embed="rId5"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Your Health &amp; Safety  </a:t>
            </a:r>
          </a:p>
        </p:txBody>
      </p:sp>
    </p:spTree>
    <p:custDataLst>
      <p:tags r:id="rId1"/>
    </p:custDataLst>
    <p:extLst>
      <p:ext uri="{BB962C8B-B14F-4D97-AF65-F5344CB8AC3E}">
        <p14:creationId xmlns:p14="http://schemas.microsoft.com/office/powerpoint/2010/main" val="407455171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371600"/>
            <a:ext cx="8915400" cy="5181600"/>
          </a:xfrm>
        </p:spPr>
        <p:txBody>
          <a:bodyPr>
            <a:normAutofit/>
          </a:bodyPr>
          <a:lstStyle/>
          <a:p>
            <a:r>
              <a:rPr lang="en-US" sz="2600" dirty="0"/>
              <a:t>In</a:t>
            </a:r>
            <a:r>
              <a:rPr lang="en-US" sz="2600" b="1" dirty="0"/>
              <a:t> </a:t>
            </a:r>
            <a:r>
              <a:rPr lang="en-US" sz="2600" dirty="0"/>
              <a:t>addition, you will not be eligible unless you and your parents have signed the OHSAA Authorization Form, the OHSAA Eligibility &amp; Authorization Statement and the Ohio Department of Health’s (ODH) concussion form and ODH’s </a:t>
            </a:r>
            <a:r>
              <a:rPr lang="en-US" sz="2600" dirty="0">
                <a:solidFill>
                  <a:srgbClr val="1F1F1F"/>
                </a:solidFill>
              </a:rPr>
              <a:t>new</a:t>
            </a:r>
            <a:r>
              <a:rPr lang="en-US" sz="2600" dirty="0"/>
              <a:t> sudden cardiac arrest form*, all of which must be on file at your school. These forms can be e-signed within the PrivIT Profile™.</a:t>
            </a:r>
          </a:p>
          <a:p>
            <a:endParaRPr lang="en-US" sz="1600" dirty="0"/>
          </a:p>
          <a:p>
            <a:pPr marL="109728" indent="0">
              <a:buNone/>
            </a:pPr>
            <a:r>
              <a:rPr lang="en-US" sz="2200" b="1" dirty="0"/>
              <a:t>* Note: </a:t>
            </a:r>
            <a:r>
              <a:rPr lang="en-US" sz="2200" dirty="0"/>
              <a:t>As of May 8, the sudden cardiac arrest information   </a:t>
            </a:r>
          </a:p>
          <a:p>
            <a:pPr marL="109728" indent="0">
              <a:buNone/>
            </a:pPr>
            <a:r>
              <a:rPr lang="en-US" sz="2200" dirty="0"/>
              <a:t>sheet/form was not completed. OHSAA member schools will be informed as soon as all materials are finalized and available.</a:t>
            </a:r>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Your Health &amp; Safety  </a:t>
            </a:r>
          </a:p>
        </p:txBody>
      </p:sp>
    </p:spTree>
    <p:custDataLst>
      <p:tags r:id="rId1"/>
    </p:custDataLst>
    <p:extLst>
      <p:ext uri="{BB962C8B-B14F-4D97-AF65-F5344CB8AC3E}">
        <p14:creationId xmlns:p14="http://schemas.microsoft.com/office/powerpoint/2010/main" val="266336765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371600"/>
            <a:ext cx="9144000" cy="5181600"/>
          </a:xfrm>
        </p:spPr>
        <p:txBody>
          <a:bodyPr>
            <a:normAutofit/>
          </a:bodyPr>
          <a:lstStyle/>
          <a:p>
            <a:r>
              <a:rPr lang="en-US" sz="2200" dirty="0"/>
              <a:t>It is </a:t>
            </a:r>
            <a:r>
              <a:rPr lang="en-US" sz="2200" b="1" u="sng" dirty="0"/>
              <a:t>EXTREMELY</a:t>
            </a:r>
            <a:r>
              <a:rPr lang="en-US" sz="2200" dirty="0"/>
              <a:t> important for everyone involved in school sports to recognize the potential dangers associated with concussions and review their responsibilities in protecting student-athletes. </a:t>
            </a:r>
          </a:p>
          <a:p>
            <a:endParaRPr lang="en-US" sz="1400" dirty="0"/>
          </a:p>
          <a:p>
            <a:r>
              <a:rPr lang="en-US" sz="2200" dirty="0"/>
              <a:t>Concussions are </a:t>
            </a:r>
            <a:r>
              <a:rPr lang="en-US" sz="2200" b="1" u="sng" dirty="0"/>
              <a:t>NOT</a:t>
            </a:r>
            <a:r>
              <a:rPr lang="en-US" sz="2200" dirty="0"/>
              <a:t> just a problem in football . . . concussions can happen in just about any sport!  </a:t>
            </a:r>
          </a:p>
          <a:p>
            <a:endParaRPr lang="en-US" sz="1400" dirty="0"/>
          </a:p>
          <a:p>
            <a:r>
              <a:rPr lang="en-US" sz="2200" dirty="0"/>
              <a:t>A concussion is a traumatic brain injury that interferes with normal function of the brain. “Dings” and “bell ringers” are </a:t>
            </a:r>
            <a:r>
              <a:rPr lang="en-US" sz="2200" b="1" u="sng" dirty="0"/>
              <a:t>SERIOUS</a:t>
            </a:r>
            <a:r>
              <a:rPr lang="en-US" sz="2200" dirty="0"/>
              <a:t> brain injuries and you do </a:t>
            </a:r>
            <a:r>
              <a:rPr lang="en-US" sz="2200" b="1" u="sng" dirty="0"/>
              <a:t>NOT</a:t>
            </a:r>
            <a:r>
              <a:rPr lang="en-US" sz="2200" dirty="0"/>
              <a:t> have to have loss of consciousness for it to be considered serious. Young athletes are at increased risk for serious problems. </a:t>
            </a:r>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Concussions </a:t>
            </a:r>
          </a:p>
        </p:txBody>
      </p:sp>
    </p:spTree>
    <p:custDataLst>
      <p:tags r:id="rId1"/>
    </p:custDataLst>
    <p:extLst>
      <p:ext uri="{BB962C8B-B14F-4D97-AF65-F5344CB8AC3E}">
        <p14:creationId xmlns:p14="http://schemas.microsoft.com/office/powerpoint/2010/main" val="344093237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371600"/>
            <a:ext cx="9067800" cy="5181600"/>
          </a:xfrm>
        </p:spPr>
        <p:txBody>
          <a:bodyPr>
            <a:normAutofit/>
          </a:bodyPr>
          <a:lstStyle/>
          <a:p>
            <a:r>
              <a:rPr lang="en-US" sz="2400" dirty="0"/>
              <a:t>In Ohio, any athlete who exhibits signs, symptoms, or behaviors consistent with a concussion . . . such as loss of consciousness, headache, dizziness, confusion or balance problems . . . shall be </a:t>
            </a:r>
            <a:r>
              <a:rPr lang="en-US" sz="2400" b="1" u="sng" dirty="0"/>
              <a:t>IMMEDIATELY</a:t>
            </a:r>
            <a:r>
              <a:rPr lang="en-US" sz="2400" dirty="0"/>
              <a:t> removed from the contest or practice and shall not return to play that same day. </a:t>
            </a:r>
          </a:p>
          <a:p>
            <a:endParaRPr lang="en-US" sz="2600" dirty="0"/>
          </a:p>
          <a:p>
            <a:r>
              <a:rPr lang="en-US" sz="2400" dirty="0"/>
              <a:t>Thereafter, the student shall not return to practice or competition until cleared with </a:t>
            </a:r>
            <a:r>
              <a:rPr lang="en-US" sz="2400" b="1" u="sng" dirty="0"/>
              <a:t>WRITTEN AUTHORIZATION</a:t>
            </a:r>
            <a:r>
              <a:rPr lang="en-US" sz="2400" dirty="0"/>
              <a:t> from a physician or health care provider approved by the local board in accordance with state law. </a:t>
            </a:r>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Concussions  </a:t>
            </a:r>
          </a:p>
        </p:txBody>
      </p:sp>
    </p:spTree>
    <p:custDataLst>
      <p:tags r:id="rId1"/>
    </p:custDataLst>
    <p:extLst>
      <p:ext uri="{BB962C8B-B14F-4D97-AF65-F5344CB8AC3E}">
        <p14:creationId xmlns:p14="http://schemas.microsoft.com/office/powerpoint/2010/main" val="337183247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371600"/>
            <a:ext cx="9067800" cy="5181600"/>
          </a:xfrm>
        </p:spPr>
        <p:txBody>
          <a:bodyPr>
            <a:normAutofit/>
          </a:bodyPr>
          <a:lstStyle/>
          <a:p>
            <a:r>
              <a:rPr lang="en-US" dirty="0"/>
              <a:t>Each school is required to review its concussion management protocol with you and your parents. </a:t>
            </a:r>
          </a:p>
          <a:p>
            <a:endParaRPr lang="en-US" sz="1800" dirty="0"/>
          </a:p>
          <a:p>
            <a:r>
              <a:rPr lang="en-US" dirty="0"/>
              <a:t>In addition, you and your parents must review and sign the Ohio Department of Health’s “Concussion Information Sheet” prior to participation, and you are highly encouraged to review a short presentation on concussions available at no cost (</a:t>
            </a:r>
            <a:r>
              <a:rPr lang="en-US" u="sng" dirty="0">
                <a:hlinkClick r:id="rId4"/>
              </a:rPr>
              <a:t>www.nfhslearn.com</a:t>
            </a:r>
            <a:r>
              <a:rPr lang="en-US" u="sng" dirty="0"/>
              <a:t>)</a:t>
            </a:r>
            <a:r>
              <a:rPr lang="en-US" dirty="0"/>
              <a:t>.</a:t>
            </a:r>
          </a:p>
          <a:p>
            <a:endParaRPr lang="en-US" dirty="0"/>
          </a:p>
        </p:txBody>
      </p:sp>
      <p:pic>
        <p:nvPicPr>
          <p:cNvPr id="5" name="Picture 4" descr="LOGO_Color.jpg"/>
          <p:cNvPicPr>
            <a:picLocks noChangeAspect="1"/>
          </p:cNvPicPr>
          <p:nvPr/>
        </p:nvPicPr>
        <p:blipFill>
          <a:blip r:embed="rId5"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Concussions</a:t>
            </a:r>
          </a:p>
        </p:txBody>
      </p:sp>
    </p:spTree>
    <p:custDataLst>
      <p:tags r:id="rId1"/>
    </p:custDataLst>
    <p:extLst>
      <p:ext uri="{BB962C8B-B14F-4D97-AF65-F5344CB8AC3E}">
        <p14:creationId xmlns:p14="http://schemas.microsoft.com/office/powerpoint/2010/main" val="64754749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371600"/>
            <a:ext cx="9067800" cy="5181600"/>
          </a:xfrm>
        </p:spPr>
        <p:txBody>
          <a:bodyPr>
            <a:normAutofit/>
          </a:bodyPr>
          <a:lstStyle/>
          <a:p>
            <a:r>
              <a:rPr lang="en-US" sz="2600" dirty="0"/>
              <a:t>While return-to-play policies are very important, parents must also work with school administrators and teachers in developing concussion management guidelines for student-athletes who have been concussed and are returning to the classroom (i.e. Return to Learn).</a:t>
            </a:r>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Concussions</a:t>
            </a:r>
          </a:p>
        </p:txBody>
      </p:sp>
    </p:spTree>
    <p:custDataLst>
      <p:tags r:id="rId1"/>
    </p:custDataLst>
    <p:extLst>
      <p:ext uri="{BB962C8B-B14F-4D97-AF65-F5344CB8AC3E}">
        <p14:creationId xmlns:p14="http://schemas.microsoft.com/office/powerpoint/2010/main" val="252899600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371600"/>
            <a:ext cx="9067800" cy="5181600"/>
          </a:xfrm>
        </p:spPr>
        <p:txBody>
          <a:bodyPr>
            <a:normAutofit/>
          </a:bodyPr>
          <a:lstStyle/>
          <a:p>
            <a:r>
              <a:rPr lang="en-US" sz="2400" dirty="0"/>
              <a:t>You and your parents are required to view the Ohio Department of Health’s sudden cardiac arrest video* that </a:t>
            </a:r>
            <a:r>
              <a:rPr lang="en-US" sz="2400" dirty="0">
                <a:solidFill>
                  <a:srgbClr val="1F1F1F"/>
                </a:solidFill>
              </a:rPr>
              <a:t>may be </a:t>
            </a:r>
            <a:r>
              <a:rPr lang="en-US" sz="2400" dirty="0"/>
              <a:t>shown at your school. </a:t>
            </a:r>
          </a:p>
          <a:p>
            <a:endParaRPr lang="en-US" sz="1800" dirty="0"/>
          </a:p>
          <a:p>
            <a:r>
              <a:rPr lang="en-US" sz="2400" dirty="0"/>
              <a:t>In addition, you and your parents must review and sign the Ohio Department of Health’s “Sudden Cardiac Arrest Information Sheet”* prior to participation.</a:t>
            </a:r>
          </a:p>
          <a:p>
            <a:endParaRPr lang="en-US" sz="1800" dirty="0"/>
          </a:p>
          <a:p>
            <a:pPr marL="109728" indent="0">
              <a:buNone/>
            </a:pPr>
            <a:r>
              <a:rPr lang="en-US" sz="2200" b="1" dirty="0"/>
              <a:t>* Note: </a:t>
            </a:r>
            <a:r>
              <a:rPr lang="en-US" sz="2200" dirty="0"/>
              <a:t>As of May 8, the Sudden Cardiac Arrest video and</a:t>
            </a:r>
          </a:p>
          <a:p>
            <a:pPr marL="109728" indent="0">
              <a:buNone/>
            </a:pPr>
            <a:r>
              <a:rPr lang="en-US" sz="2200" dirty="0"/>
              <a:t>information sheet were not completed. OHSAA member schools</a:t>
            </a:r>
          </a:p>
          <a:p>
            <a:pPr marL="109728" indent="0">
              <a:buNone/>
            </a:pPr>
            <a:r>
              <a:rPr lang="en-US" sz="2200" dirty="0"/>
              <a:t>will be informed as soon as all materials are finalized and</a:t>
            </a:r>
          </a:p>
          <a:p>
            <a:pPr marL="109728" indent="0">
              <a:buNone/>
            </a:pPr>
            <a:r>
              <a:rPr lang="en-US" sz="2200" dirty="0"/>
              <a:t>available.</a:t>
            </a:r>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Sudden Cardiac Arrest</a:t>
            </a:r>
          </a:p>
        </p:txBody>
      </p:sp>
    </p:spTree>
    <p:custDataLst>
      <p:tags r:id="rId1"/>
    </p:custDataLst>
    <p:extLst>
      <p:ext uri="{BB962C8B-B14F-4D97-AF65-F5344CB8AC3E}">
        <p14:creationId xmlns:p14="http://schemas.microsoft.com/office/powerpoint/2010/main" val="9390058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458200" cy="5224272"/>
          </a:xfrm>
        </p:spPr>
        <p:txBody>
          <a:bodyPr>
            <a:normAutofit/>
          </a:bodyPr>
          <a:lstStyle/>
          <a:p>
            <a:r>
              <a:rPr lang="en-US" dirty="0"/>
              <a:t>Participation in interscholastic athletics programs is educational in nature and:</a:t>
            </a:r>
          </a:p>
          <a:p>
            <a:pPr marL="109728" indent="0">
              <a:buNone/>
            </a:pPr>
            <a:r>
              <a:rPr lang="en-US" dirty="0"/>
              <a:t>     </a:t>
            </a:r>
            <a:r>
              <a:rPr lang="en-US" sz="3200" dirty="0"/>
              <a:t>•</a:t>
            </a:r>
            <a:r>
              <a:rPr lang="en-US" dirty="0"/>
              <a:t> Complements your school experience.</a:t>
            </a:r>
          </a:p>
          <a:p>
            <a:pPr marL="109728" indent="0">
              <a:buNone/>
            </a:pPr>
            <a:endParaRPr lang="en-US" sz="1800" dirty="0"/>
          </a:p>
          <a:p>
            <a:pPr marL="109728" indent="0">
              <a:buNone/>
            </a:pPr>
            <a:r>
              <a:rPr lang="en-US" sz="3200" dirty="0"/>
              <a:t>    •</a:t>
            </a:r>
            <a:r>
              <a:rPr lang="en-US" dirty="0"/>
              <a:t> Fosters a sense of community and </a:t>
            </a:r>
          </a:p>
          <a:p>
            <a:pPr marL="109728" indent="0">
              <a:buNone/>
            </a:pPr>
            <a:r>
              <a:rPr lang="en-US" dirty="0"/>
              <a:t>	 teaches lifelong lessons of hard work, 	 </a:t>
            </a:r>
          </a:p>
          <a:p>
            <a:pPr marL="109728" indent="0">
              <a:buNone/>
            </a:pPr>
            <a:r>
              <a:rPr lang="en-US" dirty="0"/>
              <a:t>        teamwork, citizenship and discipline.</a:t>
            </a:r>
          </a:p>
          <a:p>
            <a:pPr marL="109728" indent="0">
              <a:buNone/>
            </a:pPr>
            <a:endParaRPr lang="en-US" sz="1800" dirty="0"/>
          </a:p>
          <a:p>
            <a:pPr marL="109728" indent="0">
              <a:buNone/>
            </a:pPr>
            <a:r>
              <a:rPr lang="en-US" dirty="0"/>
              <a:t>     </a:t>
            </a:r>
            <a:r>
              <a:rPr lang="en-US" sz="3200" dirty="0"/>
              <a:t>•</a:t>
            </a:r>
            <a:r>
              <a:rPr lang="en-US" dirty="0"/>
              <a:t> Promotes a lifetime appreciation for  	         </a:t>
            </a:r>
          </a:p>
          <a:p>
            <a:pPr marL="109728" indent="0">
              <a:buNone/>
            </a:pPr>
            <a:r>
              <a:rPr lang="en-US" dirty="0"/>
              <a:t>        sports and healthy lifestyles.</a:t>
            </a:r>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676400" y="457200"/>
            <a:ext cx="6553200" cy="830997"/>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Why Interscholastic Athletics &amp; </a:t>
            </a:r>
          </a:p>
          <a:p>
            <a:r>
              <a:rPr lang="en-US" sz="2400" b="1" dirty="0">
                <a:latin typeface="Lucida Grande"/>
                <a:cs typeface="Lucida Grande"/>
              </a:rPr>
              <a:t>    OHSAA Beliefs</a:t>
            </a:r>
          </a:p>
        </p:txBody>
      </p:sp>
    </p:spTree>
    <p:custDataLst>
      <p:tags r:id="rId1"/>
    </p:custDataLst>
    <p:extLst>
      <p:ext uri="{BB962C8B-B14F-4D97-AF65-F5344CB8AC3E}">
        <p14:creationId xmlns:p14="http://schemas.microsoft.com/office/powerpoint/2010/main" val="397410621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371600"/>
            <a:ext cx="9067800" cy="5181600"/>
          </a:xfrm>
        </p:spPr>
        <p:txBody>
          <a:bodyPr>
            <a:normAutofit/>
          </a:bodyPr>
          <a:lstStyle/>
          <a:p>
            <a:r>
              <a:rPr lang="en-US" dirty="0"/>
              <a:t>The OHSAA does not permit the use of any form of alcohol, tobacco or illegal drugs.</a:t>
            </a:r>
          </a:p>
          <a:p>
            <a:endParaRPr lang="en-US" sz="1800" dirty="0"/>
          </a:p>
          <a:p>
            <a:r>
              <a:rPr lang="en-US" dirty="0"/>
              <a:t>Besides the health risks involved, use of any of these items will result in students being disqualified from contests and violators likely facing additional school and legal penalties.</a:t>
            </a:r>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371600" y="457200"/>
            <a:ext cx="68580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Additional Health &amp; Safety Guidelines </a:t>
            </a:r>
          </a:p>
        </p:txBody>
      </p:sp>
    </p:spTree>
    <p:custDataLst>
      <p:tags r:id="rId1"/>
    </p:custDataLst>
    <p:extLst>
      <p:ext uri="{BB962C8B-B14F-4D97-AF65-F5344CB8AC3E}">
        <p14:creationId xmlns:p14="http://schemas.microsoft.com/office/powerpoint/2010/main" val="343420065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295400"/>
            <a:ext cx="9067800" cy="5257800"/>
          </a:xfrm>
        </p:spPr>
        <p:txBody>
          <a:bodyPr>
            <a:normAutofit/>
          </a:bodyPr>
          <a:lstStyle/>
          <a:p>
            <a:r>
              <a:rPr lang="en-US" sz="2400" dirty="0"/>
              <a:t>Another prominent issue is the use of performance enhancing supplements. </a:t>
            </a:r>
          </a:p>
          <a:p>
            <a:endParaRPr lang="en-US" sz="1100" dirty="0"/>
          </a:p>
          <a:p>
            <a:r>
              <a:rPr lang="en-US" sz="2400" dirty="0"/>
              <a:t>The increased availability of these items allows students easy access to a wide variety of products aggressively marketed to include promises — endorsed by faulty research claims — of extraordinary weight loss, explosive power or tremendous strength gains. </a:t>
            </a:r>
          </a:p>
          <a:p>
            <a:endParaRPr lang="en-US" sz="1100" dirty="0"/>
          </a:p>
          <a:p>
            <a:r>
              <a:rPr lang="en-US" sz="2400" dirty="0"/>
              <a:t>It is important for parents to educate themselves about what substances their child may be using and about the potential risks involved with uneducated supplement use. </a:t>
            </a:r>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70866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Additional Health &amp; Safety Guidelines</a:t>
            </a:r>
          </a:p>
        </p:txBody>
      </p:sp>
    </p:spTree>
    <p:custDataLst>
      <p:tags r:id="rId1"/>
    </p:custDataLst>
    <p:extLst>
      <p:ext uri="{BB962C8B-B14F-4D97-AF65-F5344CB8AC3E}">
        <p14:creationId xmlns:p14="http://schemas.microsoft.com/office/powerpoint/2010/main" val="254600604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295400"/>
            <a:ext cx="9144000" cy="5257800"/>
          </a:xfrm>
        </p:spPr>
        <p:txBody>
          <a:bodyPr>
            <a:normAutofit/>
          </a:bodyPr>
          <a:lstStyle/>
          <a:p>
            <a:r>
              <a:rPr lang="en-US" sz="2400" dirty="0"/>
              <a:t>Beyond performance enhancing supplements, there are additional issues related to illicit drugs, such as anabolic steroids and some prescription drugs used with the goal of aiding performance. </a:t>
            </a:r>
          </a:p>
          <a:p>
            <a:endParaRPr lang="en-US" sz="1200" dirty="0"/>
          </a:p>
          <a:p>
            <a:r>
              <a:rPr lang="en-US" sz="2400" dirty="0"/>
              <a:t>Use of these drugs will result in disqualification from all interscholastic athletics.</a:t>
            </a:r>
          </a:p>
          <a:p>
            <a:endParaRPr lang="en-US" sz="1200" dirty="0"/>
          </a:p>
          <a:p>
            <a:r>
              <a:rPr lang="en-US" sz="2400" dirty="0"/>
              <a:t>The OHSAA website (</a:t>
            </a:r>
            <a:r>
              <a:rPr lang="en-US" sz="2400" dirty="0">
                <a:solidFill>
                  <a:schemeClr val="bg2">
                    <a:lumMod val="60000"/>
                    <a:lumOff val="40000"/>
                  </a:schemeClr>
                </a:solidFill>
                <a:hlinkClick r:id="rId4"/>
              </a:rPr>
              <a:t>www.OHSAA.org</a:t>
            </a:r>
            <a:r>
              <a:rPr lang="en-US" sz="2400" dirty="0"/>
              <a:t>) provides a wealth of information to assist parents, coaches, students and anyone interested in learning more about sports medicine and healthy lifestyles.</a:t>
            </a:r>
          </a:p>
          <a:p>
            <a:endParaRPr lang="en-US" dirty="0"/>
          </a:p>
        </p:txBody>
      </p:sp>
      <p:pic>
        <p:nvPicPr>
          <p:cNvPr id="5" name="Picture 4" descr="LOGO_Color.jpg"/>
          <p:cNvPicPr>
            <a:picLocks noChangeAspect="1"/>
          </p:cNvPicPr>
          <p:nvPr/>
        </p:nvPicPr>
        <p:blipFill>
          <a:blip r:embed="rId5"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70866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Additional Health &amp; Safety Guidelines</a:t>
            </a:r>
          </a:p>
        </p:txBody>
      </p:sp>
    </p:spTree>
    <p:custDataLst>
      <p:tags r:id="rId1"/>
    </p:custDataLst>
    <p:extLst>
      <p:ext uri="{BB962C8B-B14F-4D97-AF65-F5344CB8AC3E}">
        <p14:creationId xmlns:p14="http://schemas.microsoft.com/office/powerpoint/2010/main" val="410320037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457200"/>
            <a:ext cx="7086600" cy="1371599"/>
          </a:xfrm>
          <a:effectLst>
            <a:outerShdw blurRad="50800" dist="38100" dir="2700000" algn="tl" rotWithShape="0">
              <a:prstClr val="black">
                <a:alpha val="40000"/>
              </a:prstClr>
            </a:outerShdw>
          </a:effectLst>
        </p:spPr>
        <p:txBody>
          <a:bodyPr>
            <a:normAutofit fontScale="90000"/>
          </a:bodyPr>
          <a:lstStyle/>
          <a:p>
            <a:pPr algn="ctr"/>
            <a:r>
              <a:rPr lang="en-US" sz="4900" b="0" dirty="0">
                <a:ln>
                  <a:solidFill>
                    <a:schemeClr val="bg2">
                      <a:lumMod val="50000"/>
                      <a:alpha val="85000"/>
                    </a:schemeClr>
                  </a:solidFill>
                </a:ln>
              </a:rPr>
              <a:t>Sporting Behavior</a:t>
            </a:r>
            <a:br>
              <a:rPr lang="en-US" sz="4900" b="0" dirty="0">
                <a:ln>
                  <a:solidFill>
                    <a:schemeClr val="bg2">
                      <a:lumMod val="50000"/>
                      <a:alpha val="85000"/>
                    </a:schemeClr>
                  </a:solidFill>
                </a:ln>
              </a:rPr>
            </a:br>
            <a:endParaRPr lang="en-US" sz="4000" dirty="0">
              <a:ln>
                <a:solidFill>
                  <a:schemeClr val="bg2">
                    <a:lumMod val="50000"/>
                    <a:alpha val="85000"/>
                  </a:schemeClr>
                </a:solidFill>
              </a:ln>
            </a:endParaRPr>
          </a:p>
        </p:txBody>
      </p:sp>
      <p:pic>
        <p:nvPicPr>
          <p:cNvPr id="4" name="Picture 3" descr="LOGO_Color.jpg"/>
          <p:cNvPicPr>
            <a:picLocks noChangeAspect="1"/>
          </p:cNvPicPr>
          <p:nvPr/>
        </p:nvPicPr>
        <p:blipFill>
          <a:blip r:embed="rId3" cstate="print"/>
          <a:stretch>
            <a:fillRect/>
          </a:stretch>
        </p:blipFill>
        <p:spPr>
          <a:xfrm>
            <a:off x="228600" y="228600"/>
            <a:ext cx="1445241"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inus 4"/>
          <p:cNvSpPr/>
          <p:nvPr/>
        </p:nvSpPr>
        <p:spPr>
          <a:xfrm>
            <a:off x="1066800" y="1676400"/>
            <a:ext cx="84582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lumMod val="50000"/>
                  </a:schemeClr>
                </a:solidFill>
              </a:ln>
              <a:solidFill>
                <a:schemeClr val="bg2">
                  <a:lumMod val="50000"/>
                </a:schemeClr>
              </a:solidFill>
            </a:endParaRPr>
          </a:p>
        </p:txBody>
      </p:sp>
      <p:sp>
        <p:nvSpPr>
          <p:cNvPr id="3" name="TextBox 2"/>
          <p:cNvSpPr txBox="1"/>
          <p:nvPr/>
        </p:nvSpPr>
        <p:spPr>
          <a:xfrm>
            <a:off x="8050696" y="1082261"/>
            <a:ext cx="184666" cy="369332"/>
          </a:xfrm>
          <a:prstGeom prst="rect">
            <a:avLst/>
          </a:prstGeom>
          <a:noFill/>
        </p:spPr>
        <p:txBody>
          <a:bodyPr wrap="none" rtlCol="0">
            <a:spAutoFit/>
          </a:bodyPr>
          <a:lstStyle/>
          <a:p>
            <a:endParaRPr lang="en-US" dirty="0"/>
          </a:p>
        </p:txBody>
      </p:sp>
      <p:pic>
        <p:nvPicPr>
          <p:cNvPr id="8" name="Picture 7" descr="2-Sportsmanship.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2057400"/>
            <a:ext cx="6629400" cy="4419600"/>
          </a:xfrm>
          <a:prstGeom prst="rect">
            <a:avLst/>
          </a:prstGeom>
          <a:ln w="57150" cmpd="sng">
            <a:solidFill>
              <a:srgbClr val="FF0000"/>
            </a:solidFill>
          </a:ln>
        </p:spPr>
      </p:pic>
    </p:spTree>
    <p:custDataLst>
      <p:tags r:id="rId1"/>
    </p:custDataLst>
    <p:extLst>
      <p:ext uri="{BB962C8B-B14F-4D97-AF65-F5344CB8AC3E}">
        <p14:creationId xmlns:p14="http://schemas.microsoft.com/office/powerpoint/2010/main" val="192299317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371600"/>
            <a:ext cx="9067800" cy="5181600"/>
          </a:xfrm>
        </p:spPr>
        <p:txBody>
          <a:bodyPr>
            <a:normAutofit/>
          </a:bodyPr>
          <a:lstStyle/>
          <a:p>
            <a:r>
              <a:rPr lang="en-US" dirty="0"/>
              <a:t>The OHSAA’s vision for positive sporting behavior is built on expectations. It calls on the school community — administrators, contest officials, coaches, students, parents and fans — to strive for positive sporting behavior in everything they do by teaching the values of ethics, integrity, equity, fairness and respect.</a:t>
            </a:r>
          </a:p>
          <a:p>
            <a:endParaRPr lang="en-US" sz="1800" dirty="0"/>
          </a:p>
          <a:p>
            <a:r>
              <a:rPr lang="en-US" dirty="0"/>
              <a:t>As a student-athlete, you must always remember to Respect The Game!</a:t>
            </a:r>
          </a:p>
          <a:p>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Respect The Game</a:t>
            </a:r>
          </a:p>
        </p:txBody>
      </p:sp>
    </p:spTree>
    <p:custDataLst>
      <p:tags r:id="rId1"/>
    </p:custDataLst>
    <p:extLst>
      <p:ext uri="{BB962C8B-B14F-4D97-AF65-F5344CB8AC3E}">
        <p14:creationId xmlns:p14="http://schemas.microsoft.com/office/powerpoint/2010/main" val="331955670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371600"/>
            <a:ext cx="9067800" cy="5181600"/>
          </a:xfrm>
        </p:spPr>
        <p:txBody>
          <a:bodyPr>
            <a:normAutofit/>
          </a:bodyPr>
          <a:lstStyle/>
          <a:p>
            <a:r>
              <a:rPr lang="en-US" dirty="0"/>
              <a:t>That means you are expected to accept the responsibility and privilege of representing your school and community while participating in school sports. You are expected to:</a:t>
            </a:r>
          </a:p>
          <a:p>
            <a:pPr marL="109728" indent="0">
              <a:buNone/>
            </a:pPr>
            <a:r>
              <a:rPr lang="en-US" dirty="0"/>
              <a:t>  </a:t>
            </a:r>
            <a:r>
              <a:rPr lang="en-US" sz="3600" dirty="0"/>
              <a:t>•</a:t>
            </a:r>
            <a:r>
              <a:rPr lang="en-US" dirty="0"/>
              <a:t>	Treat opponents, coaches and officials with    </a:t>
            </a:r>
          </a:p>
          <a:p>
            <a:pPr marL="109728" indent="0">
              <a:buNone/>
            </a:pPr>
            <a:r>
              <a:rPr lang="en-US" dirty="0"/>
              <a:t>       respect.</a:t>
            </a:r>
          </a:p>
          <a:p>
            <a:pPr marL="109728" indent="0">
              <a:buNone/>
            </a:pPr>
            <a:endParaRPr lang="en-US" sz="1600" dirty="0"/>
          </a:p>
          <a:p>
            <a:pPr marL="365760" lvl="1" indent="0">
              <a:buNone/>
            </a:pPr>
            <a:r>
              <a:rPr lang="en-US" sz="3600" dirty="0"/>
              <a:t>•</a:t>
            </a:r>
            <a:r>
              <a:rPr lang="en-US" sz="2800" dirty="0"/>
              <a:t>	Ensure that your actions do not incite fans or </a:t>
            </a:r>
          </a:p>
          <a:p>
            <a:pPr marL="109728" indent="0">
              <a:buNone/>
            </a:pPr>
            <a:r>
              <a:rPr lang="en-US" dirty="0"/>
              <a:t>	other participants or attempt to embarrass,</a:t>
            </a:r>
          </a:p>
          <a:p>
            <a:pPr marL="109728" indent="0">
              <a:buNone/>
            </a:pPr>
            <a:r>
              <a:rPr lang="en-US" dirty="0"/>
              <a:t>	ridicule or demean others. </a:t>
            </a:r>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Respect The Game  </a:t>
            </a:r>
          </a:p>
        </p:txBody>
      </p:sp>
    </p:spTree>
    <p:custDataLst>
      <p:tags r:id="rId1"/>
    </p:custDataLst>
    <p:extLst>
      <p:ext uri="{BB962C8B-B14F-4D97-AF65-F5344CB8AC3E}">
        <p14:creationId xmlns:p14="http://schemas.microsoft.com/office/powerpoint/2010/main" val="387678634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457200"/>
            <a:ext cx="7086600" cy="1371599"/>
          </a:xfrm>
          <a:effectLst>
            <a:outerShdw blurRad="50800" dist="38100" dir="2700000" algn="tl" rotWithShape="0">
              <a:prstClr val="black">
                <a:alpha val="40000"/>
              </a:prstClr>
            </a:outerShdw>
          </a:effectLst>
        </p:spPr>
        <p:txBody>
          <a:bodyPr>
            <a:normAutofit fontScale="90000"/>
          </a:bodyPr>
          <a:lstStyle/>
          <a:p>
            <a:pPr algn="ctr"/>
            <a:r>
              <a:rPr lang="en-US" sz="4900" b="0" dirty="0">
                <a:ln>
                  <a:solidFill>
                    <a:schemeClr val="bg2">
                      <a:lumMod val="50000"/>
                      <a:alpha val="85000"/>
                    </a:schemeClr>
                  </a:solidFill>
                </a:ln>
              </a:rPr>
              <a:t>More on the OHSAA</a:t>
            </a:r>
            <a:br>
              <a:rPr lang="en-US" sz="4900" b="0" dirty="0">
                <a:ln>
                  <a:solidFill>
                    <a:schemeClr val="bg2">
                      <a:lumMod val="50000"/>
                      <a:alpha val="85000"/>
                    </a:schemeClr>
                  </a:solidFill>
                </a:ln>
              </a:rPr>
            </a:br>
            <a:endParaRPr lang="en-US" sz="4000" dirty="0">
              <a:ln>
                <a:solidFill>
                  <a:schemeClr val="bg2">
                    <a:lumMod val="50000"/>
                    <a:alpha val="85000"/>
                  </a:schemeClr>
                </a:solidFill>
              </a:ln>
            </a:endParaRPr>
          </a:p>
        </p:txBody>
      </p:sp>
      <p:pic>
        <p:nvPicPr>
          <p:cNvPr id="4" name="Picture 3" descr="LOGO_Color.jpg"/>
          <p:cNvPicPr>
            <a:picLocks noChangeAspect="1"/>
          </p:cNvPicPr>
          <p:nvPr/>
        </p:nvPicPr>
        <p:blipFill>
          <a:blip r:embed="rId3" cstate="print"/>
          <a:stretch>
            <a:fillRect/>
          </a:stretch>
        </p:blipFill>
        <p:spPr>
          <a:xfrm>
            <a:off x="228600" y="228600"/>
            <a:ext cx="1445241"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inus 4"/>
          <p:cNvSpPr/>
          <p:nvPr/>
        </p:nvSpPr>
        <p:spPr>
          <a:xfrm>
            <a:off x="1066800" y="1676400"/>
            <a:ext cx="84582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lumMod val="50000"/>
                  </a:schemeClr>
                </a:solidFill>
              </a:ln>
              <a:solidFill>
                <a:schemeClr val="bg2">
                  <a:lumMod val="50000"/>
                </a:schemeClr>
              </a:solidFill>
            </a:endParaRPr>
          </a:p>
        </p:txBody>
      </p:sp>
      <p:sp>
        <p:nvSpPr>
          <p:cNvPr id="3" name="TextBox 2"/>
          <p:cNvSpPr txBox="1"/>
          <p:nvPr/>
        </p:nvSpPr>
        <p:spPr>
          <a:xfrm>
            <a:off x="8050696" y="1082261"/>
            <a:ext cx="184666" cy="369332"/>
          </a:xfrm>
          <a:prstGeom prst="rect">
            <a:avLst/>
          </a:prstGeom>
          <a:noFill/>
        </p:spPr>
        <p:txBody>
          <a:bodyPr wrap="none" rtlCol="0">
            <a:spAutoFit/>
          </a:bodyPr>
          <a:lstStyle/>
          <a:p>
            <a:endParaRPr lang="en-US" dirty="0"/>
          </a:p>
        </p:txBody>
      </p:sp>
      <p:pic>
        <p:nvPicPr>
          <p:cNvPr id="7" name="Picture 6" descr="Page 09 Dublin Jerome Golf 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2133600"/>
            <a:ext cx="6324600" cy="4216400"/>
          </a:xfrm>
          <a:prstGeom prst="rect">
            <a:avLst/>
          </a:prstGeom>
          <a:ln w="57150" cmpd="sng">
            <a:solidFill>
              <a:srgbClr val="FF0000"/>
            </a:solidFill>
          </a:ln>
        </p:spPr>
      </p:pic>
    </p:spTree>
    <p:custDataLst>
      <p:tags r:id="rId1"/>
    </p:custDataLst>
    <p:extLst>
      <p:ext uri="{BB962C8B-B14F-4D97-AF65-F5344CB8AC3E}">
        <p14:creationId xmlns:p14="http://schemas.microsoft.com/office/powerpoint/2010/main" val="159277165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600200"/>
            <a:ext cx="9067800" cy="4953000"/>
          </a:xfrm>
        </p:spPr>
        <p:txBody>
          <a:bodyPr>
            <a:normAutofit/>
          </a:bodyPr>
          <a:lstStyle/>
          <a:p>
            <a:r>
              <a:rPr lang="en-US" dirty="0"/>
              <a:t>Like the other 820 public and non-public high schools and approximately 800 7</a:t>
            </a:r>
            <a:r>
              <a:rPr lang="en-US" baseline="30000" dirty="0"/>
              <a:t>th</a:t>
            </a:r>
            <a:r>
              <a:rPr lang="en-US" dirty="0"/>
              <a:t> and 8</a:t>
            </a:r>
            <a:r>
              <a:rPr lang="en-US" baseline="30000" dirty="0"/>
              <a:t>th</a:t>
            </a:r>
            <a:r>
              <a:rPr lang="en-US" dirty="0"/>
              <a:t> grade schools, your school has volunteered to become a member of the Ohio High School Athletic Association.  </a:t>
            </a:r>
          </a:p>
          <a:p>
            <a:endParaRPr lang="en-US" sz="1800" dirty="0"/>
          </a:p>
          <a:p>
            <a:r>
              <a:rPr lang="en-US" dirty="0"/>
              <a:t>Ohio is one of the top ranked states in the country with over 350,000 high school students competing in 26 sanctioned sports.</a:t>
            </a:r>
          </a:p>
          <a:p>
            <a:endParaRPr lang="en-US" dirty="0"/>
          </a:p>
          <a:p>
            <a:pPr marL="109728" indent="0">
              <a:buNone/>
            </a:pPr>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447800" y="457200"/>
            <a:ext cx="6781800" cy="830997"/>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Organization Helping Student-Athletes  </a:t>
            </a:r>
          </a:p>
          <a:p>
            <a:r>
              <a:rPr lang="en-US" sz="2400" b="1" dirty="0">
                <a:latin typeface="Lucida Grande"/>
                <a:cs typeface="Lucida Grande"/>
              </a:rPr>
              <a:t>    Achieve  </a:t>
            </a:r>
          </a:p>
        </p:txBody>
      </p:sp>
    </p:spTree>
    <p:custDataLst>
      <p:tags r:id="rId1"/>
    </p:custDataLst>
    <p:extLst>
      <p:ext uri="{BB962C8B-B14F-4D97-AF65-F5344CB8AC3E}">
        <p14:creationId xmlns:p14="http://schemas.microsoft.com/office/powerpoint/2010/main" val="302551100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676400"/>
            <a:ext cx="9067800" cy="4876800"/>
          </a:xfrm>
        </p:spPr>
        <p:txBody>
          <a:bodyPr>
            <a:normAutofit/>
          </a:bodyPr>
          <a:lstStyle/>
          <a:p>
            <a:r>
              <a:rPr lang="en-US" dirty="0"/>
              <a:t>For many of you, playing on your school teams may be the last time you will participate in competitive athletics. </a:t>
            </a:r>
          </a:p>
          <a:p>
            <a:endParaRPr lang="en-US" sz="1800" dirty="0"/>
          </a:p>
          <a:p>
            <a:r>
              <a:rPr lang="en-US" dirty="0"/>
              <a:t>The OHSAA wants to make sure your time as a high school student-athlete is meaningful and memorable. </a:t>
            </a:r>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781800" cy="830997"/>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Organization Helping Student-Athletes </a:t>
            </a:r>
          </a:p>
          <a:p>
            <a:r>
              <a:rPr lang="en-US" sz="2400" b="1" dirty="0">
                <a:latin typeface="Lucida Grande"/>
                <a:cs typeface="Lucida Grande"/>
              </a:rPr>
              <a:t>    Achieve  </a:t>
            </a:r>
          </a:p>
        </p:txBody>
      </p:sp>
    </p:spTree>
    <p:custDataLst>
      <p:tags r:id="rId1"/>
    </p:custDataLst>
    <p:extLst>
      <p:ext uri="{BB962C8B-B14F-4D97-AF65-F5344CB8AC3E}">
        <p14:creationId xmlns:p14="http://schemas.microsoft.com/office/powerpoint/2010/main" val="319438530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447800"/>
            <a:ext cx="9067800" cy="5105400"/>
          </a:xfrm>
        </p:spPr>
        <p:txBody>
          <a:bodyPr>
            <a:normAutofit/>
          </a:bodyPr>
          <a:lstStyle/>
          <a:p>
            <a:r>
              <a:rPr lang="en-US" dirty="0"/>
              <a:t>Key OHSAA initiatives:</a:t>
            </a:r>
          </a:p>
          <a:p>
            <a:pPr marL="109728" indent="0">
              <a:buNone/>
            </a:pPr>
            <a:r>
              <a:rPr lang="en-US" dirty="0"/>
              <a:t>   </a:t>
            </a:r>
            <a:r>
              <a:rPr lang="en-US" sz="3600" dirty="0"/>
              <a:t>•	</a:t>
            </a:r>
            <a:r>
              <a:rPr lang="en-US" dirty="0"/>
              <a:t>Establishing and regulating regular season</a:t>
            </a:r>
          </a:p>
          <a:p>
            <a:pPr marL="109728" indent="0">
              <a:buNone/>
            </a:pPr>
            <a:r>
              <a:rPr lang="en-US" dirty="0"/>
              <a:t>	and tournament standards in order for</a:t>
            </a:r>
          </a:p>
          <a:p>
            <a:pPr marL="109728" indent="0">
              <a:buNone/>
            </a:pPr>
            <a:r>
              <a:rPr lang="en-US" dirty="0"/>
              <a:t>	competition to be fair and equitable.</a:t>
            </a:r>
          </a:p>
          <a:p>
            <a:pPr marL="109728" indent="0">
              <a:buNone/>
            </a:pPr>
            <a:endParaRPr lang="en-US" sz="1800" dirty="0"/>
          </a:p>
          <a:p>
            <a:pPr marL="109728" indent="0">
              <a:buNone/>
            </a:pPr>
            <a:r>
              <a:rPr lang="en-US" dirty="0"/>
              <a:t>   </a:t>
            </a:r>
            <a:r>
              <a:rPr lang="en-US" sz="3600" dirty="0"/>
              <a:t>•</a:t>
            </a:r>
            <a:r>
              <a:rPr lang="en-US" dirty="0"/>
              <a:t>	Administering exceptional post-season</a:t>
            </a:r>
          </a:p>
          <a:p>
            <a:pPr marL="109728" indent="0">
              <a:buNone/>
            </a:pPr>
            <a:r>
              <a:rPr lang="en-US" dirty="0"/>
              <a:t>	tournaments. </a:t>
            </a:r>
          </a:p>
          <a:p>
            <a:pPr marL="109728" indent="0">
              <a:buNone/>
            </a:pPr>
            <a:endParaRPr lang="en-US" dirty="0"/>
          </a:p>
          <a:p>
            <a:endParaRPr lang="en-US" dirty="0"/>
          </a:p>
          <a:p>
            <a:pPr marL="109728" indent="0">
              <a:buNone/>
            </a:pPr>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371600" y="457200"/>
            <a:ext cx="7162800" cy="830997"/>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Organization Helping Student-Athletes </a:t>
            </a:r>
          </a:p>
          <a:p>
            <a:r>
              <a:rPr lang="en-US" sz="2400" b="1" dirty="0">
                <a:latin typeface="Lucida Grande"/>
                <a:cs typeface="Lucida Grande"/>
              </a:rPr>
              <a:t>    Achieve  </a:t>
            </a:r>
          </a:p>
        </p:txBody>
      </p:sp>
    </p:spTree>
    <p:custDataLst>
      <p:tags r:id="rId1"/>
    </p:custDataLst>
    <p:extLst>
      <p:ext uri="{BB962C8B-B14F-4D97-AF65-F5344CB8AC3E}">
        <p14:creationId xmlns:p14="http://schemas.microsoft.com/office/powerpoint/2010/main" val="174801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077200" cy="4525963"/>
          </a:xfrm>
        </p:spPr>
        <p:txBody>
          <a:bodyPr>
            <a:normAutofit/>
          </a:bodyPr>
          <a:lstStyle/>
          <a:p>
            <a:r>
              <a:rPr lang="en-US" dirty="0"/>
              <a:t>Participation in interscholastic athletics programs:</a:t>
            </a:r>
          </a:p>
          <a:p>
            <a:pPr marL="109728" indent="0">
              <a:buNone/>
            </a:pPr>
            <a:r>
              <a:rPr lang="en-US" dirty="0"/>
              <a:t>     </a:t>
            </a:r>
            <a:r>
              <a:rPr lang="en-US" sz="3200" dirty="0"/>
              <a:t>•</a:t>
            </a:r>
            <a:r>
              <a:rPr lang="en-US" dirty="0"/>
              <a:t> Helps prepare you for the next level of   </a:t>
            </a:r>
          </a:p>
          <a:p>
            <a:pPr marL="109728" indent="0">
              <a:buNone/>
            </a:pPr>
            <a:r>
              <a:rPr lang="en-US" dirty="0"/>
              <a:t>        your life as a responsible adult and </a:t>
            </a:r>
          </a:p>
          <a:p>
            <a:pPr marL="109728" indent="0">
              <a:buNone/>
            </a:pPr>
            <a:r>
              <a:rPr lang="en-US" dirty="0"/>
              <a:t>        productive citizen. Interscholastic </a:t>
            </a:r>
          </a:p>
          <a:p>
            <a:pPr marL="109728" indent="0">
              <a:buNone/>
            </a:pPr>
            <a:r>
              <a:rPr lang="en-US" dirty="0"/>
              <a:t>        athletics programs are not designed to </a:t>
            </a:r>
          </a:p>
          <a:p>
            <a:pPr marL="109728" indent="0">
              <a:buNone/>
            </a:pPr>
            <a:r>
              <a:rPr lang="en-US" dirty="0"/>
              <a:t>        prepare you for the next level of </a:t>
            </a:r>
          </a:p>
          <a:p>
            <a:pPr marL="109728" indent="0">
              <a:buNone/>
            </a:pPr>
            <a:r>
              <a:rPr lang="en-US" dirty="0"/>
              <a:t>        sports.</a:t>
            </a:r>
          </a:p>
          <a:p>
            <a:pPr marL="109728" indent="0">
              <a:buNone/>
            </a:pPr>
            <a:r>
              <a:rPr lang="en-US" sz="1800" dirty="0"/>
              <a:t>    </a:t>
            </a:r>
          </a:p>
          <a:p>
            <a:pPr marL="109728" indent="0">
              <a:buNone/>
            </a:pPr>
            <a:r>
              <a:rPr lang="en-US" sz="1800" dirty="0"/>
              <a:t>      </a:t>
            </a:r>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676400" y="457200"/>
            <a:ext cx="6553200" cy="830997"/>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Why Interscholastic Athletics &amp; </a:t>
            </a:r>
          </a:p>
          <a:p>
            <a:r>
              <a:rPr lang="en-US" sz="2400" b="1" dirty="0">
                <a:latin typeface="Lucida Grande"/>
                <a:cs typeface="Lucida Grande"/>
              </a:rPr>
              <a:t>    OHSAA Beliefs </a:t>
            </a:r>
          </a:p>
        </p:txBody>
      </p:sp>
    </p:spTree>
    <p:custDataLst>
      <p:tags r:id="rId1"/>
    </p:custDataLst>
    <p:extLst>
      <p:ext uri="{BB962C8B-B14F-4D97-AF65-F5344CB8AC3E}">
        <p14:creationId xmlns:p14="http://schemas.microsoft.com/office/powerpoint/2010/main" val="140902468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600200"/>
            <a:ext cx="9067800" cy="4953000"/>
          </a:xfrm>
        </p:spPr>
        <p:txBody>
          <a:bodyPr>
            <a:noAutofit/>
          </a:bodyPr>
          <a:lstStyle/>
          <a:p>
            <a:r>
              <a:rPr lang="en-US" sz="2600" dirty="0"/>
              <a:t>Other key OHSAA initiatives:</a:t>
            </a:r>
          </a:p>
          <a:p>
            <a:pPr marL="109728" indent="0">
              <a:buNone/>
            </a:pPr>
            <a:r>
              <a:rPr lang="en-US" sz="2600" dirty="0"/>
              <a:t>    </a:t>
            </a:r>
            <a:r>
              <a:rPr lang="en-US" sz="2400" dirty="0"/>
              <a:t>•  Providing annual scholarships totaling over</a:t>
            </a:r>
          </a:p>
          <a:p>
            <a:pPr marL="109728" indent="0">
              <a:buNone/>
            </a:pPr>
            <a:r>
              <a:rPr lang="en-US" sz="2400" dirty="0"/>
              <a:t>	 $100,000 to students who excel in athletics and </a:t>
            </a:r>
          </a:p>
          <a:p>
            <a:pPr marL="109728" indent="0">
              <a:buNone/>
            </a:pPr>
            <a:r>
              <a:rPr lang="en-US" sz="2400" dirty="0"/>
              <a:t>	 academics.</a:t>
            </a:r>
          </a:p>
          <a:p>
            <a:pPr marL="109728" indent="0">
              <a:buNone/>
            </a:pPr>
            <a:endParaRPr lang="en-US" sz="1200" dirty="0"/>
          </a:p>
          <a:p>
            <a:pPr marL="109728" indent="0">
              <a:buNone/>
            </a:pPr>
            <a:r>
              <a:rPr lang="en-US" sz="2600" dirty="0"/>
              <a:t>    </a:t>
            </a:r>
            <a:r>
              <a:rPr lang="en-US" sz="2400" dirty="0"/>
              <a:t>•  Licensing, registering and training nearly 17,000 </a:t>
            </a:r>
          </a:p>
          <a:p>
            <a:pPr marL="109728" indent="0">
              <a:buNone/>
            </a:pPr>
            <a:r>
              <a:rPr lang="en-US" sz="2400" dirty="0"/>
              <a:t>	 contest officials.</a:t>
            </a:r>
          </a:p>
          <a:p>
            <a:pPr marL="109728" indent="0">
              <a:buNone/>
            </a:pPr>
            <a:endParaRPr lang="en-US" sz="1200" dirty="0"/>
          </a:p>
          <a:p>
            <a:pPr marL="109728" indent="0">
              <a:buNone/>
            </a:pPr>
            <a:r>
              <a:rPr lang="en-US" sz="2600" dirty="0"/>
              <a:t>    </a:t>
            </a:r>
            <a:r>
              <a:rPr lang="en-US" sz="2400" dirty="0"/>
              <a:t>•  Ensuring coaches are certified to work with </a:t>
            </a:r>
          </a:p>
          <a:p>
            <a:pPr marL="109728" indent="0">
              <a:buNone/>
            </a:pPr>
            <a:r>
              <a:rPr lang="en-US" sz="2400" dirty="0"/>
              <a:t>	 student-athletes through an ongoing coach </a:t>
            </a:r>
          </a:p>
          <a:p>
            <a:pPr marL="109728" indent="0">
              <a:buNone/>
            </a:pPr>
            <a:r>
              <a:rPr lang="en-US" sz="2400" dirty="0"/>
              <a:t>	 education program. </a:t>
            </a:r>
          </a:p>
          <a:p>
            <a:pPr marL="109728" indent="0">
              <a:buNone/>
            </a:pPr>
            <a:endParaRPr lang="en-US" dirty="0"/>
          </a:p>
          <a:p>
            <a:endParaRPr lang="en-US" dirty="0"/>
          </a:p>
          <a:p>
            <a:pPr marL="109728" indent="0">
              <a:buNone/>
            </a:pPr>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79811"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524000" y="457200"/>
            <a:ext cx="7239000" cy="830997"/>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Organization Helping Student-Athletes </a:t>
            </a:r>
          </a:p>
          <a:p>
            <a:r>
              <a:rPr lang="en-US" sz="2400" b="1" dirty="0">
                <a:latin typeface="Lucida Grande"/>
                <a:cs typeface="Lucida Grande"/>
              </a:rPr>
              <a:t>    Achieve  </a:t>
            </a:r>
          </a:p>
        </p:txBody>
      </p:sp>
    </p:spTree>
    <p:custDataLst>
      <p:tags r:id="rId1"/>
    </p:custDataLst>
    <p:extLst>
      <p:ext uri="{BB962C8B-B14F-4D97-AF65-F5344CB8AC3E}">
        <p14:creationId xmlns:p14="http://schemas.microsoft.com/office/powerpoint/2010/main" val="31692276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600200"/>
            <a:ext cx="9067800" cy="4953000"/>
          </a:xfrm>
        </p:spPr>
        <p:txBody>
          <a:bodyPr>
            <a:noAutofit/>
          </a:bodyPr>
          <a:lstStyle/>
          <a:p>
            <a:r>
              <a:rPr lang="en-US" sz="2400" dirty="0"/>
              <a:t>The OHSAA has had a tradition of excellence for over 100 years, with our ultimate purpose to promote lifetime values, good citizenship, academic success, ethics and fair play in safe and sporting environments.</a:t>
            </a:r>
          </a:p>
          <a:p>
            <a:endParaRPr lang="en-US" sz="1600" dirty="0"/>
          </a:p>
          <a:p>
            <a:r>
              <a:rPr lang="en-US" sz="2400" dirty="0"/>
              <a:t>For more information and additional resources, visit the OHSAA website (</a:t>
            </a:r>
            <a:r>
              <a:rPr lang="en-US" sz="2400" dirty="0">
                <a:hlinkClick r:id="rId4"/>
              </a:rPr>
              <a:t>www.OHSAA.org</a:t>
            </a:r>
            <a:r>
              <a:rPr lang="en-US" sz="2400" dirty="0"/>
              <a:t>) and follow us on Twitter (</a:t>
            </a:r>
            <a:r>
              <a:rPr lang="en-US" sz="2400" dirty="0" err="1">
                <a:solidFill>
                  <a:srgbClr val="008000"/>
                </a:solidFill>
              </a:rPr>
              <a:t>twitter.com</a:t>
            </a:r>
            <a:r>
              <a:rPr lang="en-US" sz="2400" dirty="0">
                <a:solidFill>
                  <a:srgbClr val="008000"/>
                </a:solidFill>
              </a:rPr>
              <a:t>/</a:t>
            </a:r>
            <a:r>
              <a:rPr lang="en-US" sz="2400" dirty="0" err="1">
                <a:solidFill>
                  <a:srgbClr val="008000"/>
                </a:solidFill>
              </a:rPr>
              <a:t>OHSAASports</a:t>
            </a:r>
            <a:r>
              <a:rPr lang="en-US" sz="2400" dirty="0"/>
              <a:t>) and Facebook (</a:t>
            </a:r>
            <a:r>
              <a:rPr lang="en-US" sz="2400" dirty="0" err="1">
                <a:solidFill>
                  <a:schemeClr val="bg2"/>
                </a:solidFill>
              </a:rPr>
              <a:t>facebook.com</a:t>
            </a:r>
            <a:r>
              <a:rPr lang="en-US" sz="2400" dirty="0">
                <a:solidFill>
                  <a:schemeClr val="bg2"/>
                </a:solidFill>
              </a:rPr>
              <a:t>/OHSAA</a:t>
            </a:r>
            <a:r>
              <a:rPr lang="en-US" sz="2400" dirty="0"/>
              <a:t>).</a:t>
            </a:r>
          </a:p>
          <a:p>
            <a:endParaRPr lang="en-US" sz="1600" dirty="0"/>
          </a:p>
          <a:p>
            <a:r>
              <a:rPr lang="en-US" sz="2400" dirty="0"/>
              <a:t>Have a great season! </a:t>
            </a:r>
          </a:p>
          <a:p>
            <a:endParaRPr lang="en-US" dirty="0"/>
          </a:p>
        </p:txBody>
      </p:sp>
      <p:pic>
        <p:nvPicPr>
          <p:cNvPr id="5" name="Picture 4" descr="LOGO_Color.jpg"/>
          <p:cNvPicPr>
            <a:picLocks noChangeAspect="1"/>
          </p:cNvPicPr>
          <p:nvPr/>
        </p:nvPicPr>
        <p:blipFill>
          <a:blip r:embed="rId5" cstate="print"/>
          <a:stretch>
            <a:fillRect/>
          </a:stretch>
        </p:blipFill>
        <p:spPr>
          <a:xfrm>
            <a:off x="179811"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524000" y="457200"/>
            <a:ext cx="7010400" cy="830997"/>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Organization Helping Student-Athletes </a:t>
            </a:r>
          </a:p>
          <a:p>
            <a:r>
              <a:rPr lang="en-US" sz="2400" b="1" dirty="0">
                <a:latin typeface="Lucida Grande"/>
                <a:cs typeface="Lucida Grande"/>
              </a:rPr>
              <a:t>    Achieve  </a:t>
            </a:r>
          </a:p>
        </p:txBody>
      </p:sp>
    </p:spTree>
    <p:custDataLst>
      <p:tags r:id="rId1"/>
    </p:custDataLst>
    <p:extLst>
      <p:ext uri="{BB962C8B-B14F-4D97-AF65-F5344CB8AC3E}">
        <p14:creationId xmlns:p14="http://schemas.microsoft.com/office/powerpoint/2010/main" val="41092391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382000" cy="5148072"/>
          </a:xfrm>
        </p:spPr>
        <p:txBody>
          <a:bodyPr>
            <a:normAutofit/>
          </a:bodyPr>
          <a:lstStyle/>
          <a:p>
            <a:r>
              <a:rPr lang="en-US" dirty="0"/>
              <a:t>The educational components of participation in interscholastic athletics programs make it unique.</a:t>
            </a:r>
          </a:p>
          <a:p>
            <a:endParaRPr lang="en-US" sz="1800" dirty="0"/>
          </a:p>
          <a:p>
            <a:r>
              <a:rPr lang="en-US" dirty="0"/>
              <a:t>This is unlike many other non-school organizations that promote free player movement, the athletic development of the individual and provide a showcase for those individuals.</a:t>
            </a:r>
          </a:p>
          <a:p>
            <a:endParaRPr lang="en-US" sz="1800"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676400" y="457200"/>
            <a:ext cx="6553200" cy="830997"/>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Why Interscholastic Athletics &amp;    </a:t>
            </a:r>
          </a:p>
          <a:p>
            <a:r>
              <a:rPr lang="en-US" sz="2400" b="1" dirty="0">
                <a:latin typeface="Lucida Grande"/>
                <a:cs typeface="Lucida Grande"/>
              </a:rPr>
              <a:t>    OHSAA Beliefs</a:t>
            </a:r>
          </a:p>
        </p:txBody>
      </p:sp>
    </p:spTree>
    <p:custDataLst>
      <p:tags r:id="rId1"/>
    </p:custDataLst>
    <p:extLst>
      <p:ext uri="{BB962C8B-B14F-4D97-AF65-F5344CB8AC3E}">
        <p14:creationId xmlns:p14="http://schemas.microsoft.com/office/powerpoint/2010/main" val="5643853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447800"/>
            <a:ext cx="8610600" cy="5105400"/>
          </a:xfrm>
        </p:spPr>
        <p:txBody>
          <a:bodyPr>
            <a:normAutofit fontScale="25000" lnSpcReduction="20000"/>
          </a:bodyPr>
          <a:lstStyle/>
          <a:p>
            <a:pPr>
              <a:lnSpc>
                <a:spcPct val="120000"/>
              </a:lnSpc>
            </a:pPr>
            <a:r>
              <a:rPr lang="en-US" sz="8800" dirty="0"/>
              <a:t>Participants in interscholastic athletics programs should engage in a well-rounded experience that includes participation in a multitude of extracurricular activities.</a:t>
            </a:r>
          </a:p>
          <a:p>
            <a:pPr>
              <a:lnSpc>
                <a:spcPct val="120000"/>
              </a:lnSpc>
            </a:pPr>
            <a:endParaRPr lang="en-US" sz="4800" dirty="0"/>
          </a:p>
          <a:p>
            <a:pPr>
              <a:lnSpc>
                <a:spcPct val="120000"/>
              </a:lnSpc>
            </a:pPr>
            <a:r>
              <a:rPr lang="en-US" sz="8800" dirty="0"/>
              <a:t>In interscholastic athletics:</a:t>
            </a:r>
          </a:p>
          <a:p>
            <a:pPr marL="109728" indent="0">
              <a:lnSpc>
                <a:spcPct val="120000"/>
              </a:lnSpc>
              <a:buNone/>
            </a:pPr>
            <a:r>
              <a:rPr lang="en-US" sz="8800" dirty="0"/>
              <a:t>	•  Student academic achievement and success </a:t>
            </a:r>
          </a:p>
          <a:p>
            <a:pPr marL="109728" indent="0">
              <a:lnSpc>
                <a:spcPct val="120000"/>
              </a:lnSpc>
              <a:buNone/>
            </a:pPr>
            <a:r>
              <a:rPr lang="en-US" sz="8800" dirty="0"/>
              <a:t>             take priority over athletics achievement and 	  </a:t>
            </a:r>
          </a:p>
          <a:p>
            <a:pPr marL="109728" indent="0">
              <a:lnSpc>
                <a:spcPct val="120000"/>
              </a:lnSpc>
              <a:buNone/>
            </a:pPr>
            <a:r>
              <a:rPr lang="en-US" sz="8800" dirty="0"/>
              <a:t>             success.</a:t>
            </a:r>
          </a:p>
          <a:p>
            <a:pPr marL="109728" indent="0">
              <a:lnSpc>
                <a:spcPct val="120000"/>
              </a:lnSpc>
              <a:buNone/>
            </a:pPr>
            <a:r>
              <a:rPr lang="en-US" sz="8800" dirty="0"/>
              <a:t>	•  The success of a team is more important than </a:t>
            </a:r>
          </a:p>
          <a:p>
            <a:pPr marL="109728" indent="0">
              <a:lnSpc>
                <a:spcPct val="120000"/>
              </a:lnSpc>
              <a:buNone/>
            </a:pPr>
            <a:r>
              <a:rPr lang="en-US" sz="8800" dirty="0"/>
              <a:t>             individual awards.</a:t>
            </a:r>
          </a:p>
          <a:p>
            <a:pPr marL="109728" indent="0">
              <a:lnSpc>
                <a:spcPct val="120000"/>
              </a:lnSpc>
              <a:buNone/>
            </a:pPr>
            <a:endParaRPr lang="en-US" sz="4800" dirty="0"/>
          </a:p>
          <a:p>
            <a:pPr>
              <a:lnSpc>
                <a:spcPct val="120000"/>
              </a:lnSpc>
            </a:pPr>
            <a:r>
              <a:rPr lang="en-US" sz="8800" dirty="0"/>
              <a:t>Participation in interscholastic athletics programs is a privilege, not a right.</a:t>
            </a:r>
          </a:p>
          <a:p>
            <a:endParaRPr lang="en-US" sz="5500" dirty="0"/>
          </a:p>
          <a:p>
            <a:endParaRPr lang="en-US" dirty="0"/>
          </a:p>
          <a:p>
            <a:pPr marL="109728" indent="0">
              <a:buNone/>
            </a:pPr>
            <a:r>
              <a:rPr lang="en-US" dirty="0"/>
              <a:t> </a:t>
            </a:r>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830997"/>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Why Interscholastic Athletics &amp; </a:t>
            </a:r>
          </a:p>
          <a:p>
            <a:r>
              <a:rPr lang="en-US" sz="2400" b="1" dirty="0">
                <a:latin typeface="Lucida Grande"/>
                <a:cs typeface="Lucida Grande"/>
              </a:rPr>
              <a:t>    OHSAA Beliefs  </a:t>
            </a:r>
          </a:p>
        </p:txBody>
      </p:sp>
    </p:spTree>
    <p:custDataLst>
      <p:tags r:id="rId1"/>
    </p:custDataLst>
    <p:extLst>
      <p:ext uri="{BB962C8B-B14F-4D97-AF65-F5344CB8AC3E}">
        <p14:creationId xmlns:p14="http://schemas.microsoft.com/office/powerpoint/2010/main" val="30496242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0"/>
            <a:ext cx="7086600" cy="1828799"/>
          </a:xfrm>
          <a:effectLst>
            <a:outerShdw blurRad="50800" dist="38100" dir="2700000" algn="tl" rotWithShape="0">
              <a:prstClr val="black">
                <a:alpha val="40000"/>
              </a:prstClr>
            </a:outerShdw>
          </a:effectLst>
        </p:spPr>
        <p:txBody>
          <a:bodyPr>
            <a:normAutofit fontScale="90000"/>
          </a:bodyPr>
          <a:lstStyle/>
          <a:p>
            <a:pPr algn="ctr"/>
            <a:r>
              <a:rPr lang="en-US" sz="4900" b="0" dirty="0">
                <a:ln>
                  <a:solidFill>
                    <a:schemeClr val="bg2">
                      <a:lumMod val="50000"/>
                      <a:alpha val="85000"/>
                    </a:schemeClr>
                  </a:solidFill>
                </a:ln>
              </a:rPr>
              <a:t>Basic OHSAA</a:t>
            </a:r>
            <a:br>
              <a:rPr lang="en-US" sz="4900" b="0" dirty="0">
                <a:ln>
                  <a:solidFill>
                    <a:schemeClr val="bg2">
                      <a:lumMod val="50000"/>
                      <a:alpha val="85000"/>
                    </a:schemeClr>
                  </a:solidFill>
                </a:ln>
              </a:rPr>
            </a:br>
            <a:r>
              <a:rPr lang="en-US" sz="4900" b="0" dirty="0">
                <a:ln>
                  <a:solidFill>
                    <a:schemeClr val="bg2">
                      <a:lumMod val="50000"/>
                      <a:alpha val="85000"/>
                    </a:schemeClr>
                  </a:solidFill>
                </a:ln>
              </a:rPr>
              <a:t>Rules &amp; Regulations</a:t>
            </a:r>
            <a:br>
              <a:rPr lang="en-US" sz="4900" b="0" dirty="0">
                <a:ln>
                  <a:solidFill>
                    <a:schemeClr val="bg2">
                      <a:lumMod val="50000"/>
                      <a:alpha val="85000"/>
                    </a:schemeClr>
                  </a:solidFill>
                </a:ln>
              </a:rPr>
            </a:br>
            <a:endParaRPr lang="en-US" sz="4000" dirty="0">
              <a:ln>
                <a:solidFill>
                  <a:schemeClr val="bg2">
                    <a:lumMod val="50000"/>
                    <a:alpha val="85000"/>
                  </a:schemeClr>
                </a:solidFill>
              </a:ln>
            </a:endParaRPr>
          </a:p>
        </p:txBody>
      </p:sp>
      <p:pic>
        <p:nvPicPr>
          <p:cNvPr id="4" name="Picture 3" descr="LOGO_Color.jpg"/>
          <p:cNvPicPr>
            <a:picLocks noChangeAspect="1"/>
          </p:cNvPicPr>
          <p:nvPr/>
        </p:nvPicPr>
        <p:blipFill>
          <a:blip r:embed="rId3" cstate="print"/>
          <a:stretch>
            <a:fillRect/>
          </a:stretch>
        </p:blipFill>
        <p:spPr>
          <a:xfrm>
            <a:off x="228600" y="228600"/>
            <a:ext cx="1445241"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inus 4"/>
          <p:cNvSpPr/>
          <p:nvPr/>
        </p:nvSpPr>
        <p:spPr>
          <a:xfrm>
            <a:off x="1066800" y="1676400"/>
            <a:ext cx="84582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lumMod val="50000"/>
                  </a:schemeClr>
                </a:solidFill>
              </a:ln>
              <a:solidFill>
                <a:schemeClr val="bg2">
                  <a:lumMod val="50000"/>
                </a:schemeClr>
              </a:solidFill>
            </a:endParaRPr>
          </a:p>
        </p:txBody>
      </p:sp>
      <p:pic>
        <p:nvPicPr>
          <p:cNvPr id="7" name="Picture 6" descr="Football 2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2133600"/>
            <a:ext cx="7494300" cy="4206107"/>
          </a:xfrm>
          <a:prstGeom prst="rect">
            <a:avLst/>
          </a:prstGeom>
          <a:ln w="57150" cmpd="sng">
            <a:solidFill>
              <a:srgbClr val="FF0000"/>
            </a:solidFill>
          </a:ln>
        </p:spPr>
      </p:pic>
    </p:spTree>
    <p:custDataLst>
      <p:tags r:id="rId1"/>
    </p:custDataLst>
    <p:extLst>
      <p:ext uri="{BB962C8B-B14F-4D97-AF65-F5344CB8AC3E}">
        <p14:creationId xmlns:p14="http://schemas.microsoft.com/office/powerpoint/2010/main" val="73955363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447800"/>
            <a:ext cx="8763000" cy="5105400"/>
          </a:xfrm>
        </p:spPr>
        <p:txBody>
          <a:bodyPr>
            <a:normAutofit/>
          </a:bodyPr>
          <a:lstStyle/>
          <a:p>
            <a:r>
              <a:rPr lang="en-US" sz="2400" dirty="0"/>
              <a:t>Eligibility rules exist to help maintain competitive balance in school sports and to promote the purpose of education-based athletics.</a:t>
            </a:r>
          </a:p>
          <a:p>
            <a:endParaRPr lang="en-US" sz="2400" dirty="0"/>
          </a:p>
          <a:p>
            <a:r>
              <a:rPr lang="en-US" sz="2400" dirty="0"/>
              <a:t>As a student-athlete, </a:t>
            </a:r>
            <a:r>
              <a:rPr lang="en-US" sz="2400" b="1" u="sng" dirty="0"/>
              <a:t>YOU</a:t>
            </a:r>
            <a:r>
              <a:rPr lang="en-US" sz="2400" dirty="0"/>
              <a:t> are responsible for your compliance.  </a:t>
            </a:r>
          </a:p>
          <a:p>
            <a:endParaRPr lang="en-US" sz="2400" dirty="0"/>
          </a:p>
          <a:p>
            <a:r>
              <a:rPr lang="en-US" sz="2400" dirty="0"/>
              <a:t>Besides OHSAA regulations, your school also has the authority to establish additional academic standards and codes of conduct. </a:t>
            </a:r>
          </a:p>
          <a:p>
            <a:endParaRPr lang="en-US" sz="1800" dirty="0"/>
          </a:p>
          <a:p>
            <a:endParaRPr lang="en-US" sz="1800"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447800" y="457200"/>
            <a:ext cx="67818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General OHSAA Eligibility Standards </a:t>
            </a:r>
          </a:p>
        </p:txBody>
      </p:sp>
    </p:spTree>
    <p:custDataLst>
      <p:tags r:id="rId1"/>
    </p:custDataLst>
    <p:extLst>
      <p:ext uri="{BB962C8B-B14F-4D97-AF65-F5344CB8AC3E}">
        <p14:creationId xmlns:p14="http://schemas.microsoft.com/office/powerpoint/2010/main" val="28705036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371600"/>
            <a:ext cx="8763000" cy="5181600"/>
          </a:xfrm>
        </p:spPr>
        <p:txBody>
          <a:bodyPr>
            <a:normAutofit/>
          </a:bodyPr>
          <a:lstStyle/>
          <a:p>
            <a:r>
              <a:rPr lang="en-US" sz="2400" dirty="0"/>
              <a:t>In order to maintain eligibility, you must be officially enrolled in an OHSAA member school, or participating in accordance with state law, </a:t>
            </a:r>
            <a:r>
              <a:rPr lang="en-US" sz="2400" u="sng" dirty="0"/>
              <a:t>and</a:t>
            </a:r>
            <a:r>
              <a:rPr lang="en-US" sz="2400" dirty="0"/>
              <a:t> you must ﻿have a biological and/or adoptive parent who lives in Ohio.</a:t>
            </a:r>
          </a:p>
          <a:p>
            <a:endParaRPr lang="en-US" sz="1800" dirty="0"/>
          </a:p>
          <a:p>
            <a:r>
              <a:rPr lang="en-US" sz="2400" dirty="0"/>
              <a:t>You </a:t>
            </a:r>
            <a:r>
              <a:rPr lang="en-US" sz="2400" dirty="0">
                <a:solidFill>
                  <a:srgbClr val="1F1F1F"/>
                </a:solidFill>
              </a:rPr>
              <a:t>may</a:t>
            </a:r>
            <a:r>
              <a:rPr lang="en-US" sz="2400" dirty="0"/>
              <a:t> not be eligible if you are competing under a false name or have provided your school with an incorrect home address.</a:t>
            </a:r>
          </a:p>
          <a:p>
            <a:endParaRPr lang="en-US" sz="1800" dirty="0"/>
          </a:p>
          <a:p>
            <a:r>
              <a:rPr lang="en-US" sz="2400" dirty="0"/>
              <a:t>You </a:t>
            </a:r>
            <a:r>
              <a:rPr lang="en-US" sz="2400" dirty="0">
                <a:solidFill>
                  <a:srgbClr val="1F1F1F"/>
                </a:solidFill>
              </a:rPr>
              <a:t>may</a:t>
            </a:r>
            <a:r>
              <a:rPr lang="en-US" sz="2400" dirty="0"/>
              <a:t> not be eligible if you have been recruited to attend this school.</a:t>
            </a:r>
          </a:p>
          <a:p>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371600" y="457201"/>
            <a:ext cx="6858000"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1" dirty="0">
                <a:latin typeface="Lucida Grande"/>
                <a:cs typeface="Lucida Grande"/>
              </a:rPr>
              <a:t>•  General OHSAA Eligibility Standards </a:t>
            </a:r>
          </a:p>
        </p:txBody>
      </p:sp>
    </p:spTree>
    <p:custDataLst>
      <p:tags r:id="rId1"/>
    </p:custDataLst>
    <p:extLst>
      <p:ext uri="{BB962C8B-B14F-4D97-AF65-F5344CB8AC3E}">
        <p14:creationId xmlns:p14="http://schemas.microsoft.com/office/powerpoint/2010/main" val="404518318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3">
      <a:dk1>
        <a:srgbClr val="1F1F1F"/>
      </a:dk1>
      <a:lt1>
        <a:sysClr val="window" lastClr="FFFFFF"/>
      </a:lt1>
      <a:dk2>
        <a:srgbClr val="1F1F1F"/>
      </a:dk2>
      <a:lt2>
        <a:srgbClr val="4CA04C"/>
      </a:lt2>
      <a:accent1>
        <a:srgbClr val="4CA04C"/>
      </a:accent1>
      <a:accent2>
        <a:srgbClr val="4CA04C"/>
      </a:accent2>
      <a:accent3>
        <a:srgbClr val="4CA04C"/>
      </a:accent3>
      <a:accent4>
        <a:srgbClr val="FFFFFF"/>
      </a:accent4>
      <a:accent5>
        <a:srgbClr val="D8D8D8"/>
      </a:accent5>
      <a:accent6>
        <a:srgbClr val="DADADA"/>
      </a:accent6>
      <a:hlink>
        <a:srgbClr val="92D050"/>
      </a:hlink>
      <a:folHlink>
        <a:srgbClr val="4CA04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1413</TotalTime>
  <Words>2201</Words>
  <Application>Microsoft Office PowerPoint</Application>
  <PresentationFormat>On-screen Show (4:3)</PresentationFormat>
  <Paragraphs>263</Paragraphs>
  <Slides>41</Slides>
  <Notes>35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Concourse</vt:lpstr>
      <vt:lpstr>THE OHIO HIGH SCHOOL ATHLETIC ASSOCIATION </vt:lpstr>
      <vt:lpstr>Why Interscholastic Athletics &amp; OHSAA Beliefs </vt:lpstr>
      <vt:lpstr>PowerPoint Presentation</vt:lpstr>
      <vt:lpstr>PowerPoint Presentation</vt:lpstr>
      <vt:lpstr>PowerPoint Presentation</vt:lpstr>
      <vt:lpstr>PowerPoint Presentation</vt:lpstr>
      <vt:lpstr>Basic OHSAA Rules &amp; Regulations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Health &amp; Safety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Sporting Behavior </vt:lpstr>
      <vt:lpstr>PowerPoint Presentation</vt:lpstr>
      <vt:lpstr>PowerPoint Presentation</vt:lpstr>
      <vt:lpstr>More on the OHSAA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Ohio High School Athletic Association</dc:title>
  <dc:creator>kdaugherty</dc:creator>
  <cp:lastModifiedBy>Tom Howell</cp:lastModifiedBy>
  <cp:revision>105</cp:revision>
  <cp:lastPrinted>2017-05-01T20:25:58Z</cp:lastPrinted>
  <dcterms:created xsi:type="dcterms:W3CDTF">2011-09-20T14:12:54Z</dcterms:created>
  <dcterms:modified xsi:type="dcterms:W3CDTF">2017-08-07T13:08:19Z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11A4E6DA-64A7-4CDA-A9F6-209AC02AB2AF</vt:lpwstr>
  </property>
  <property fmtid="{D5CDD505-2E9C-101B-9397-08002B2CF9AE}" pid="3" name="ArticulatePath">
    <vt:lpwstr>OHSAAPreseasonMeetingPresentation</vt:lpwstr>
  </property>
</Properties>
</file>